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charts/chart5.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charts/chart7.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7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31"/>
  </p:notesMasterIdLst>
  <p:sldIdLst>
    <p:sldId id="2147483229" r:id="rId6"/>
    <p:sldId id="2147483324" r:id="rId7"/>
    <p:sldId id="2147483317" r:id="rId8"/>
    <p:sldId id="2147483302" r:id="rId9"/>
    <p:sldId id="2147483322" r:id="rId10"/>
    <p:sldId id="2147483323" r:id="rId11"/>
    <p:sldId id="2147483303" r:id="rId12"/>
    <p:sldId id="2147483304" r:id="rId13"/>
    <p:sldId id="2147483305" r:id="rId14"/>
    <p:sldId id="2147483278" r:id="rId15"/>
    <p:sldId id="2147483321" r:id="rId16"/>
    <p:sldId id="2147483320" r:id="rId17"/>
    <p:sldId id="2147483307" r:id="rId18"/>
    <p:sldId id="2147483325" r:id="rId19"/>
    <p:sldId id="2147483289" r:id="rId20"/>
    <p:sldId id="2147483310" r:id="rId21"/>
    <p:sldId id="2147483296" r:id="rId22"/>
    <p:sldId id="2147483297" r:id="rId23"/>
    <p:sldId id="2147483291" r:id="rId24"/>
    <p:sldId id="2147483312" r:id="rId25"/>
    <p:sldId id="2147483313" r:id="rId26"/>
    <p:sldId id="2147483169" r:id="rId27"/>
    <p:sldId id="2147483288" r:id="rId28"/>
    <p:sldId id="2147483295" r:id="rId29"/>
    <p:sldId id="1269"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6A08CD-6E62-4B1E-87EC-C458E2E657B7}">
          <p14:sldIdLst>
            <p14:sldId id="2147483229"/>
            <p14:sldId id="2147483324"/>
            <p14:sldId id="2147483317"/>
            <p14:sldId id="2147483302"/>
            <p14:sldId id="2147483322"/>
            <p14:sldId id="2147483323"/>
          </p14:sldIdLst>
        </p14:section>
        <p14:section name="Unique Reach and Duplication" id="{FB94613F-5465-4A51-9380-D51C7742CE10}">
          <p14:sldIdLst>
            <p14:sldId id="2147483303"/>
            <p14:sldId id="2147483304"/>
            <p14:sldId id="2147483305"/>
            <p14:sldId id="2147483278"/>
            <p14:sldId id="2147483321"/>
            <p14:sldId id="2147483320"/>
            <p14:sldId id="2147483307"/>
            <p14:sldId id="2147483325"/>
            <p14:sldId id="2147483289"/>
          </p14:sldIdLst>
        </p14:section>
        <p14:section name="Campaign Frequency" id="{94F7B80A-63D8-48BA-9446-E58D86FF78F8}">
          <p14:sldIdLst>
            <p14:sldId id="2147483310"/>
            <p14:sldId id="2147483296"/>
            <p14:sldId id="2147483297"/>
            <p14:sldId id="2147483291"/>
          </p14:sldIdLst>
        </p14:section>
        <p14:section name="Completed Views" id="{23CA12F8-6387-431F-A3F9-3E78BAB9C058}">
          <p14:sldIdLst>
            <p14:sldId id="2147483312"/>
            <p14:sldId id="2147483313"/>
            <p14:sldId id="2147483169"/>
            <p14:sldId id="2147483288"/>
            <p14:sldId id="2147483295"/>
            <p14:sldId id="12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25C93D-5985-BFFA-28B7-12BA8CE8F2F1}" name="Stephanie Marks" initials="SM" userId="S::StephM@isba.org.uk::176dde3c-77aa-4ab6-9931-13f99e3b6cd9" providerId="AD"/>
  <p188:author id="{3D97FCA3-EB89-6918-506E-352EC4F56A3A}" name="Martin Lawson" initials="ML" userId="S::martinl@isba.org.uk::ce0859c1-0c4d-4e23-b1f0-cec443320f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0F0"/>
    <a:srgbClr val="EDCFDA"/>
    <a:srgbClr val="FFF4CD"/>
    <a:srgbClr val="DB9FB5"/>
    <a:srgbClr val="99C2E1"/>
    <a:srgbClr val="FFEA9B"/>
    <a:srgbClr val="F22B7D"/>
    <a:srgbClr val="496173"/>
    <a:srgbClr val="E8ECF1"/>
    <a:srgbClr val="EF2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snapToGrid="0" showGuides="1">
      <p:cViewPr varScale="1">
        <p:scale>
          <a:sx n="106" d="100"/>
          <a:sy n="106" d="100"/>
        </p:scale>
        <p:origin x="792" y="17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Binary_Worksheet3.xlsb"/><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138251459549704E-2"/>
          <c:y val="2.5714285714285714E-2"/>
          <c:w val="0.96894595401612427"/>
          <c:h val="0.92571428571428571"/>
        </c:manualLayout>
      </c:layout>
      <c:barChart>
        <c:barDir val="col"/>
        <c:grouping val="stacked"/>
        <c:varyColors val="0"/>
        <c:ser>
          <c:idx val="0"/>
          <c:order val="0"/>
          <c:spPr>
            <a:solidFill>
              <a:srgbClr val="0066B3"/>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0-A7F4-41F3-82AC-0B4EC257E0D0}"/>
              </c:ext>
            </c:extLst>
          </c:dPt>
          <c:dPt>
            <c:idx val="2"/>
            <c:invertIfNegative val="0"/>
            <c:bubble3D val="0"/>
            <c:spPr>
              <a:solidFill>
                <a:schemeClr val="accent3"/>
              </a:solidFill>
              <a:ln>
                <a:noFill/>
              </a:ln>
            </c:spPr>
            <c:extLst>
              <c:ext xmlns:c16="http://schemas.microsoft.com/office/drawing/2014/chart" uri="{C3380CC4-5D6E-409C-BE32-E72D297353CC}">
                <c16:uniqueId val="{00000003-F9B0-4DC9-B750-A317F3A6C9B0}"/>
              </c:ext>
            </c:extLst>
          </c:dPt>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Sheet1!$A$1:$C$1</c:f>
              <c:strCache>
                <c:ptCount val="3"/>
                <c:pt idx="0">
                  <c:v>Vendor 1</c:v>
                </c:pt>
                <c:pt idx="1">
                  <c:v>Vendor 2</c:v>
                </c:pt>
                <c:pt idx="2">
                  <c:v>Vendor 3</c:v>
                </c:pt>
              </c:strCache>
            </c:strRef>
          </c:cat>
          <c:val>
            <c:numRef>
              <c:f>Sheet1!$A$2:$C$2</c:f>
              <c:numCache>
                <c:formatCode>General</c:formatCode>
                <c:ptCount val="3"/>
                <c:pt idx="0">
                  <c:v>22169910</c:v>
                </c:pt>
                <c:pt idx="1">
                  <c:v>2348640</c:v>
                </c:pt>
                <c:pt idx="2">
                  <c:v>6593790</c:v>
                </c:pt>
              </c:numCache>
            </c:numRef>
          </c:val>
          <c:extLst>
            <c:ext xmlns:c16="http://schemas.microsoft.com/office/drawing/2014/chart" uri="{C3380CC4-5D6E-409C-BE32-E72D297353CC}">
              <c16:uniqueId val="{00000002-A7F4-41F3-82AC-0B4EC257E0D0}"/>
            </c:ext>
          </c:extLst>
        </c:ser>
        <c:ser>
          <c:idx val="1"/>
          <c:order val="1"/>
          <c:spPr>
            <a:solidFill>
              <a:srgbClr val="DDDDDD"/>
            </a:solidFill>
            <a:ln>
              <a:noFill/>
            </a:ln>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Sheet1!$A$1:$C$1</c:f>
              <c:strCache>
                <c:ptCount val="3"/>
                <c:pt idx="0">
                  <c:v>Vendor 1</c:v>
                </c:pt>
                <c:pt idx="1">
                  <c:v>Vendor 2</c:v>
                </c:pt>
                <c:pt idx="2">
                  <c:v>Vendor 3</c:v>
                </c:pt>
              </c:strCache>
            </c:strRef>
          </c:cat>
          <c:val>
            <c:numRef>
              <c:f>Sheet1!$A$3:$C$3</c:f>
              <c:numCache>
                <c:formatCode>General</c:formatCode>
                <c:ptCount val="3"/>
                <c:pt idx="0">
                  <c:v>8826090</c:v>
                </c:pt>
                <c:pt idx="1">
                  <c:v>2814267</c:v>
                </c:pt>
                <c:pt idx="2">
                  <c:v>6902699</c:v>
                </c:pt>
              </c:numCache>
            </c:numRef>
          </c:val>
          <c:extLst>
            <c:ext xmlns:c16="http://schemas.microsoft.com/office/drawing/2014/chart" uri="{C3380CC4-5D6E-409C-BE32-E72D297353CC}">
              <c16:uniqueId val="{00000003-A7F4-41F3-82AC-0B4EC257E0D0}"/>
            </c:ext>
          </c:extLst>
        </c:ser>
        <c:dLbls>
          <c:showLegendKey val="0"/>
          <c:showVal val="0"/>
          <c:showCatName val="0"/>
          <c:showSerName val="0"/>
          <c:showPercent val="0"/>
          <c:showBubbleSize val="0"/>
        </c:dLbls>
        <c:gapWidth val="150"/>
        <c:overlap val="100"/>
        <c:axId val="312131439"/>
        <c:axId val="1"/>
      </c:barChart>
      <c:catAx>
        <c:axId val="312131439"/>
        <c:scaling>
          <c:orientation val="minMax"/>
        </c:scaling>
        <c:delete val="0"/>
        <c:axPos val="b"/>
        <c:majorGridlines>
          <c:spPr>
            <a:ln>
              <a:noFill/>
            </a:ln>
          </c:spPr>
        </c:majorGridlines>
        <c:numFmt formatCode="General" sourceLinked="1"/>
        <c:majorTickMark val="none"/>
        <c:minorTickMark val="none"/>
        <c:tickLblPos val="nextTo"/>
        <c:spPr>
          <a:ln w="28575" cmpd="sng" algn="ctr">
            <a:solidFill>
              <a:schemeClr val="tx1"/>
            </a:solidFill>
            <a:prstDash val="solid"/>
          </a:ln>
        </c:spPr>
        <c:txPr>
          <a:bodyPr/>
          <a:lstStyle/>
          <a:p>
            <a:pPr>
              <a:defRPr sz="1600" b="1">
                <a:solidFill>
                  <a:schemeClr val="tx1"/>
                </a:solidFill>
              </a:defRPr>
            </a:pPr>
            <a:endParaRPr lang="en-US"/>
          </a:p>
        </c:txPr>
        <c:crossAx val="1"/>
        <c:crosses val="min"/>
        <c:auto val="0"/>
        <c:lblAlgn val="ctr"/>
        <c:lblOffset val="100"/>
        <c:tickLblSkip val="1"/>
        <c:noMultiLvlLbl val="0"/>
      </c:catAx>
      <c:valAx>
        <c:axId val="1"/>
        <c:scaling>
          <c:orientation val="minMax"/>
          <c:max val="30996000"/>
          <c:min val="0"/>
        </c:scaling>
        <c:delete val="1"/>
        <c:axPos val="l"/>
        <c:numFmt formatCode="General" sourceLinked="1"/>
        <c:majorTickMark val="out"/>
        <c:minorTickMark val="none"/>
        <c:tickLblPos val="nextTo"/>
        <c:crossAx val="31213143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96973961998593E-2"/>
          <c:y val="3.2724984266834484E-2"/>
          <c:w val="0.96340605207600283"/>
          <c:h val="0.93455003146633098"/>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5CB6-4EF4-B06B-2A16B1545727}"/>
              </c:ext>
            </c:extLst>
          </c:dPt>
          <c:dPt>
            <c:idx val="2"/>
            <c:invertIfNegative val="0"/>
            <c:bubble3D val="0"/>
            <c:spPr>
              <a:solidFill>
                <a:schemeClr val="accent2"/>
              </a:solidFill>
              <a:ln>
                <a:noFill/>
              </a:ln>
            </c:spPr>
            <c:extLst>
              <c:ext xmlns:c16="http://schemas.microsoft.com/office/drawing/2014/chart" uri="{C3380CC4-5D6E-409C-BE32-E72D297353CC}">
                <c16:uniqueId val="{00000001-5CB6-4EF4-B06B-2A16B1545727}"/>
              </c:ext>
            </c:extLst>
          </c:dPt>
          <c:dLbls>
            <c:dLbl>
              <c:idx val="1"/>
              <c:delete val="1"/>
              <c:extLst>
                <c:ext xmlns:c15="http://schemas.microsoft.com/office/drawing/2012/chart" uri="{CE6537A1-D6FC-4f65-9D91-7224C49458BB}"/>
                <c:ext xmlns:c16="http://schemas.microsoft.com/office/drawing/2014/chart" uri="{C3380CC4-5D6E-409C-BE32-E72D297353CC}">
                  <c16:uniqueId val="{00000004-97EA-44EC-BCCC-FF4D44E4621E}"/>
                </c:ext>
              </c:extLst>
            </c:dLbl>
            <c:numFmt formatCode="#,##0" sourceLinked="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Sheet1!$A$1:$C$1</c:f>
              <c:strCache>
                <c:ptCount val="3"/>
                <c:pt idx="0">
                  <c:v>Gross Audience Count</c:v>
                </c:pt>
                <c:pt idx="1">
                  <c:v>Duplicated Audience</c:v>
                </c:pt>
                <c:pt idx="2">
                  <c:v>Total Net Campaign</c:v>
                </c:pt>
              </c:strCache>
            </c:strRef>
          </c:cat>
          <c:val>
            <c:numRef>
              <c:f>Sheet1!$A$2:$C$2</c:f>
              <c:numCache>
                <c:formatCode>General</c:formatCode>
                <c:ptCount val="3"/>
                <c:pt idx="0">
                  <c:v>49655396</c:v>
                </c:pt>
                <c:pt idx="1">
                  <c:v>40144354</c:v>
                </c:pt>
                <c:pt idx="2">
                  <c:v>40144354</c:v>
                </c:pt>
              </c:numCache>
            </c:numRef>
          </c:val>
          <c:extLst>
            <c:ext xmlns:c16="http://schemas.microsoft.com/office/drawing/2014/chart" uri="{C3380CC4-5D6E-409C-BE32-E72D297353CC}">
              <c16:uniqueId val="{00000002-5CB6-4EF4-B06B-2A16B1545727}"/>
            </c:ext>
          </c:extLst>
        </c:ser>
        <c:ser>
          <c:idx val="1"/>
          <c:order val="1"/>
          <c:spPr>
            <a:solidFill>
              <a:schemeClr val="hlink"/>
            </a:solidFill>
            <a:ln>
              <a:noFill/>
            </a:ln>
          </c:spPr>
          <c:invertIfNegative val="0"/>
          <c:dLbls>
            <c:dLbl>
              <c:idx val="1"/>
              <c:numFmt formatCode="#,##0" sourceLinked="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7EA-44EC-BCCC-FF4D44E4621E}"/>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Sheet1!$A$1:$C$1</c:f>
              <c:strCache>
                <c:ptCount val="3"/>
                <c:pt idx="0">
                  <c:v>Gross Audience Count</c:v>
                </c:pt>
                <c:pt idx="1">
                  <c:v>Duplicated Audience</c:v>
                </c:pt>
                <c:pt idx="2">
                  <c:v>Total Net Campaign</c:v>
                </c:pt>
              </c:strCache>
            </c:strRef>
          </c:cat>
          <c:val>
            <c:numRef>
              <c:f>Sheet1!$A$3:$C$3</c:f>
              <c:numCache>
                <c:formatCode>General</c:formatCode>
                <c:ptCount val="3"/>
                <c:pt idx="1">
                  <c:v>9511042</c:v>
                </c:pt>
              </c:numCache>
            </c:numRef>
          </c:val>
          <c:extLst>
            <c:ext xmlns:c16="http://schemas.microsoft.com/office/drawing/2014/chart" uri="{C3380CC4-5D6E-409C-BE32-E72D297353CC}">
              <c16:uniqueId val="{00000003-5CB6-4EF4-B06B-2A16B1545727}"/>
            </c:ext>
          </c:extLst>
        </c:ser>
        <c:dLbls>
          <c:showLegendKey val="0"/>
          <c:showVal val="0"/>
          <c:showCatName val="0"/>
          <c:showSerName val="0"/>
          <c:showPercent val="0"/>
          <c:showBubbleSize val="0"/>
        </c:dLbls>
        <c:gapWidth val="80"/>
        <c:overlap val="100"/>
        <c:axId val="1860071840"/>
        <c:axId val="1"/>
      </c:barChart>
      <c:catAx>
        <c:axId val="1860071840"/>
        <c:scaling>
          <c:orientation val="minMax"/>
        </c:scaling>
        <c:delete val="0"/>
        <c:axPos val="b"/>
        <c:numFmt formatCode="General" sourceLinked="1"/>
        <c:majorTickMark val="out"/>
        <c:minorTickMark val="none"/>
        <c:tickLblPos val="nextTo"/>
        <c:spPr>
          <a:ln w="28575" cmpd="sng" algn="ctr">
            <a:solidFill>
              <a:schemeClr val="tx1"/>
            </a:solidFill>
            <a:prstDash val="solid"/>
          </a:ln>
        </c:spPr>
        <c:txPr>
          <a:bodyPr/>
          <a:lstStyle/>
          <a:p>
            <a:pPr>
              <a:defRPr sz="1200" b="1"/>
            </a:pPr>
            <a:endParaRPr lang="en-US"/>
          </a:p>
        </c:txPr>
        <c:crossAx val="1"/>
        <c:crosses val="min"/>
        <c:auto val="0"/>
        <c:lblAlgn val="ctr"/>
        <c:lblOffset val="100"/>
        <c:noMultiLvlLbl val="0"/>
      </c:catAx>
      <c:valAx>
        <c:axId val="1"/>
        <c:scaling>
          <c:orientation val="minMax"/>
          <c:max val="49655396"/>
          <c:min val="0"/>
        </c:scaling>
        <c:delete val="1"/>
        <c:axPos val="l"/>
        <c:numFmt formatCode="General" sourceLinked="1"/>
        <c:majorTickMark val="out"/>
        <c:minorTickMark val="none"/>
        <c:tickLblPos val="nextTo"/>
        <c:crossAx val="1860071840"/>
        <c:crosses val="min"/>
        <c:crossBetween val="between"/>
      </c:valAx>
    </c:plotArea>
    <c:plotVisOnly val="0"/>
    <c:dispBlanksAs val="gap"/>
    <c:showDLblsOverMax val="1"/>
  </c:chart>
  <c:txPr>
    <a:bodyPr/>
    <a:lstStyle/>
    <a:p>
      <a:pPr>
        <a:defRPr>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339819648789748E-2"/>
          <c:y val="3.9907904834996163E-2"/>
          <c:w val="0.97532036070242045"/>
          <c:h val="0.92018419033000765"/>
        </c:manualLayout>
      </c:layout>
      <c:barChart>
        <c:barDir val="col"/>
        <c:grouping val="stacked"/>
        <c:varyColors val="0"/>
        <c:ser>
          <c:idx val="0"/>
          <c:order val="0"/>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132C-4667-81FF-B31AD043A14A}"/>
              </c:ext>
            </c:extLst>
          </c:dPt>
          <c:dPt>
            <c:idx val="4"/>
            <c:invertIfNegative val="0"/>
            <c:bubble3D val="0"/>
            <c:spPr>
              <a:solidFill>
                <a:srgbClr val="B2B2B2"/>
              </a:solidFill>
              <a:ln>
                <a:noFill/>
              </a:ln>
            </c:spPr>
            <c:extLst>
              <c:ext xmlns:c16="http://schemas.microsoft.com/office/drawing/2014/chart" uri="{C3380CC4-5D6E-409C-BE32-E72D297353CC}">
                <c16:uniqueId val="{00000001-132C-4667-81FF-B31AD043A14A}"/>
              </c:ext>
            </c:extLst>
          </c:dPt>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Sheet1!$A$1:$E$1</c:f>
              <c:strCache>
                <c:ptCount val="5"/>
                <c:pt idx="0">
                  <c:v>Total Net Campaign</c:v>
                </c:pt>
                <c:pt idx="1">
                  <c:v>Vendor 1</c:v>
                </c:pt>
                <c:pt idx="2">
                  <c:v>Vendor 2</c:v>
                </c:pt>
                <c:pt idx="3">
                  <c:v>Vendor 3</c:v>
                </c:pt>
                <c:pt idx="4">
                  <c:v>Cross Vendor</c:v>
                </c:pt>
              </c:strCache>
            </c:strRef>
          </c:cat>
          <c:val>
            <c:numRef>
              <c:f>Sheet1!$A$2:$E$2</c:f>
              <c:numCache>
                <c:formatCode>General</c:formatCode>
                <c:ptCount val="5"/>
                <c:pt idx="0">
                  <c:v>40144354</c:v>
                </c:pt>
                <c:pt idx="1">
                  <c:v>17974444</c:v>
                </c:pt>
                <c:pt idx="2">
                  <c:v>15625804</c:v>
                </c:pt>
                <c:pt idx="3">
                  <c:v>9032014</c:v>
                </c:pt>
                <c:pt idx="4">
                  <c:v>9032014</c:v>
                </c:pt>
              </c:numCache>
            </c:numRef>
          </c:val>
          <c:extLst>
            <c:ext xmlns:c16="http://schemas.microsoft.com/office/drawing/2014/chart" uri="{C3380CC4-5D6E-409C-BE32-E72D297353CC}">
              <c16:uniqueId val="{00000002-132C-4667-81FF-B31AD043A14A}"/>
            </c:ext>
          </c:extLst>
        </c:ser>
        <c:ser>
          <c:idx val="1"/>
          <c:order val="1"/>
          <c:spPr>
            <a:solidFill>
              <a:srgbClr val="0066B3"/>
            </a:solidFill>
            <a:ln>
              <a:noFill/>
            </a:ln>
          </c:spPr>
          <c:invertIfNegative val="0"/>
          <c:dPt>
            <c:idx val="1"/>
            <c:invertIfNegative val="0"/>
            <c:bubble3D val="0"/>
            <c:spPr>
              <a:solidFill>
                <a:srgbClr val="FFC000"/>
              </a:solidFill>
              <a:ln>
                <a:noFill/>
              </a:ln>
            </c:spPr>
            <c:extLst>
              <c:ext xmlns:c16="http://schemas.microsoft.com/office/drawing/2014/chart" uri="{C3380CC4-5D6E-409C-BE32-E72D297353CC}">
                <c16:uniqueId val="{00000003-132C-4667-81FF-B31AD043A14A}"/>
              </c:ext>
            </c:extLst>
          </c:dPt>
          <c:dPt>
            <c:idx val="2"/>
            <c:invertIfNegative val="0"/>
            <c:bubble3D val="0"/>
            <c:spPr>
              <a:solidFill>
                <a:srgbClr val="0070C0"/>
              </a:solidFill>
              <a:ln>
                <a:noFill/>
              </a:ln>
            </c:spPr>
            <c:extLst>
              <c:ext xmlns:c16="http://schemas.microsoft.com/office/drawing/2014/chart" uri="{C3380CC4-5D6E-409C-BE32-E72D297353CC}">
                <c16:uniqueId val="{00000004-132C-4667-81FF-B31AD043A14A}"/>
              </c:ext>
            </c:extLst>
          </c:dPt>
          <c:dPt>
            <c:idx val="3"/>
            <c:invertIfNegative val="0"/>
            <c:bubble3D val="0"/>
            <c:spPr>
              <a:solidFill>
                <a:schemeClr val="accent3"/>
              </a:solidFill>
              <a:ln>
                <a:noFill/>
              </a:ln>
            </c:spPr>
            <c:extLst>
              <c:ext xmlns:c16="http://schemas.microsoft.com/office/drawing/2014/chart" uri="{C3380CC4-5D6E-409C-BE32-E72D297353CC}">
                <c16:uniqueId val="{00000000-1C93-4BEF-B47D-30B2D9E0EAD7}"/>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2C-4667-81FF-B31AD043A14A}"/>
                </c:ext>
              </c:extLst>
            </c:dLbl>
            <c:dLbl>
              <c:idx val="2"/>
              <c:layout>
                <c:manualLayout>
                  <c:x val="-3.7968675842429997E-3"/>
                  <c:y val="-0.10437449510832178"/>
                </c:manualLayout>
              </c:layout>
              <c:numFmt formatCode="#,##0" sourceLinked="0"/>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2C-4667-81FF-B31AD043A14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3-4BEF-B47D-30B2D9E0EAD7}"/>
                </c:ext>
              </c:extLst>
            </c:dLbl>
            <c:numFmt formatCode="#,##0" sourceLinked="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Sheet1!$A$1:$E$1</c:f>
              <c:strCache>
                <c:ptCount val="5"/>
                <c:pt idx="0">
                  <c:v>Total Net Campaign</c:v>
                </c:pt>
                <c:pt idx="1">
                  <c:v>Vendor 1</c:v>
                </c:pt>
                <c:pt idx="2">
                  <c:v>Vendor 2</c:v>
                </c:pt>
                <c:pt idx="3">
                  <c:v>Vendor 3</c:v>
                </c:pt>
                <c:pt idx="4">
                  <c:v>Cross Vendor</c:v>
                </c:pt>
              </c:strCache>
            </c:strRef>
          </c:cat>
          <c:val>
            <c:numRef>
              <c:f>Sheet1!$A$3:$E$3</c:f>
              <c:numCache>
                <c:formatCode>General</c:formatCode>
                <c:ptCount val="5"/>
                <c:pt idx="1">
                  <c:v>22169910</c:v>
                </c:pt>
                <c:pt idx="2">
                  <c:v>2348640</c:v>
                </c:pt>
                <c:pt idx="3">
                  <c:v>6593790</c:v>
                </c:pt>
              </c:numCache>
            </c:numRef>
          </c:val>
          <c:extLst>
            <c:ext xmlns:c16="http://schemas.microsoft.com/office/drawing/2014/chart" uri="{C3380CC4-5D6E-409C-BE32-E72D297353CC}">
              <c16:uniqueId val="{00000005-132C-4667-81FF-B31AD043A14A}"/>
            </c:ext>
          </c:extLst>
        </c:ser>
        <c:dLbls>
          <c:showLegendKey val="0"/>
          <c:showVal val="0"/>
          <c:showCatName val="0"/>
          <c:showSerName val="0"/>
          <c:showPercent val="0"/>
          <c:showBubbleSize val="0"/>
        </c:dLbls>
        <c:gapWidth val="80"/>
        <c:overlap val="100"/>
        <c:axId val="1644491376"/>
        <c:axId val="1"/>
      </c:barChart>
      <c:catAx>
        <c:axId val="1644491376"/>
        <c:scaling>
          <c:orientation val="minMax"/>
        </c:scaling>
        <c:delete val="0"/>
        <c:axPos val="b"/>
        <c:majorGridlines>
          <c:spPr>
            <a:ln>
              <a:noFill/>
            </a:ln>
          </c:spPr>
        </c:majorGridlines>
        <c:numFmt formatCode="General" sourceLinked="1"/>
        <c:majorTickMark val="out"/>
        <c:minorTickMark val="none"/>
        <c:tickLblPos val="nextTo"/>
        <c:spPr>
          <a:ln w="28575" cmpd="sng" algn="ctr">
            <a:solidFill>
              <a:schemeClr val="tx1"/>
            </a:solidFill>
            <a:prstDash val="solid"/>
          </a:ln>
        </c:spPr>
        <c:txPr>
          <a:bodyPr/>
          <a:lstStyle/>
          <a:p>
            <a:pPr>
              <a:defRPr sz="1200" b="1"/>
            </a:pPr>
            <a:endParaRPr lang="en-US"/>
          </a:p>
        </c:txPr>
        <c:crossAx val="1"/>
        <c:crosses val="min"/>
        <c:auto val="0"/>
        <c:lblAlgn val="ctr"/>
        <c:lblOffset val="100"/>
        <c:noMultiLvlLbl val="0"/>
      </c:catAx>
      <c:valAx>
        <c:axId val="1"/>
        <c:scaling>
          <c:orientation val="minMax"/>
          <c:max val="40144354"/>
          <c:min val="0"/>
        </c:scaling>
        <c:delete val="1"/>
        <c:axPos val="l"/>
        <c:numFmt formatCode="General" sourceLinked="1"/>
        <c:majorTickMark val="out"/>
        <c:minorTickMark val="none"/>
        <c:tickLblPos val="nextTo"/>
        <c:crossAx val="1644491376"/>
        <c:crosses val="autoZero"/>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53711790393014E-2"/>
          <c:y val="3.5837353549276363E-2"/>
          <c:w val="0.97729257641921397"/>
          <c:h val="0.92832529290144727"/>
        </c:manualLayout>
      </c:layout>
      <c:barChart>
        <c:barDir val="col"/>
        <c:grouping val="stacked"/>
        <c:varyColors val="0"/>
        <c:ser>
          <c:idx val="0"/>
          <c:order val="0"/>
          <c:spPr>
            <a:solidFill>
              <a:schemeClr val="accent1">
                <a:alpha val="7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C048-43C8-98DE-AC4A5FAEA527}"/>
              </c:ext>
            </c:extLst>
          </c:dPt>
          <c:dPt>
            <c:idx val="1"/>
            <c:invertIfNegative val="0"/>
            <c:bubble3D val="0"/>
            <c:spPr>
              <a:solidFill>
                <a:schemeClr val="bg1"/>
              </a:solidFill>
              <a:ln>
                <a:noFill/>
              </a:ln>
              <a:effectLst/>
            </c:spPr>
            <c:extLst>
              <c:ext xmlns:c16="http://schemas.microsoft.com/office/drawing/2014/chart" uri="{C3380CC4-5D6E-409C-BE32-E72D297353CC}">
                <c16:uniqueId val="{00000000-3320-4E08-BAEF-EF00338B7694}"/>
              </c:ext>
            </c:extLst>
          </c:dPt>
          <c:dPt>
            <c:idx val="2"/>
            <c:invertIfNegative val="0"/>
            <c:bubble3D val="0"/>
            <c:spPr>
              <a:solidFill>
                <a:schemeClr val="bg1"/>
              </a:solidFill>
              <a:ln>
                <a:noFill/>
              </a:ln>
              <a:effectLst/>
            </c:spPr>
            <c:extLst>
              <c:ext xmlns:c16="http://schemas.microsoft.com/office/drawing/2014/chart" uri="{C3380CC4-5D6E-409C-BE32-E72D297353CC}">
                <c16:uniqueId val="{00000001-3320-4E08-BAEF-EF00338B7694}"/>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1-C048-43C8-98DE-AC4A5FAEA52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48-43C8-98DE-AC4A5FAEA52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48-43C8-98DE-AC4A5FAEA52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Sheet1!$A$1:$D$1</c:f>
              <c:strCache>
                <c:ptCount val="4"/>
                <c:pt idx="0">
                  <c:v>Vendor 1</c:v>
                </c:pt>
                <c:pt idx="1">
                  <c:v>Vendor 2</c:v>
                </c:pt>
                <c:pt idx="2">
                  <c:v>Vendor 3</c:v>
                </c:pt>
                <c:pt idx="3">
                  <c:v>Total Deduplicated Campaign Reach</c:v>
                </c:pt>
              </c:strCache>
            </c:strRef>
          </c:cat>
          <c:val>
            <c:numRef>
              <c:f>Sheet1!$A$2:$D$2</c:f>
              <c:numCache>
                <c:formatCode>General</c:formatCode>
                <c:ptCount val="4"/>
                <c:pt idx="0" formatCode="_-* #,##0_-;\-* #,##0_-;_-* &quot;-&quot;??_-;_-@_-">
                  <c:v>30996000</c:v>
                </c:pt>
                <c:pt idx="1">
                  <c:v>30996000</c:v>
                </c:pt>
                <c:pt idx="2" formatCode="_-* #,##0_-;\-* #,##0_-;_-* &quot;-&quot;??_-;_-@_-">
                  <c:v>34147527.079999998</c:v>
                </c:pt>
                <c:pt idx="3" formatCode="_-* #,##0_-;\-* #,##0_-;_-* &quot;-&quot;??_-;_-@_-">
                  <c:v>40741317.079999998</c:v>
                </c:pt>
              </c:numCache>
            </c:numRef>
          </c:val>
          <c:extLst>
            <c:ext xmlns:c16="http://schemas.microsoft.com/office/drawing/2014/chart" uri="{C3380CC4-5D6E-409C-BE32-E72D297353CC}">
              <c16:uniqueId val="{00000002-C048-43C8-98DE-AC4A5FAEA527}"/>
            </c:ext>
          </c:extLst>
        </c:ser>
        <c:ser>
          <c:idx val="1"/>
          <c:order val="1"/>
          <c:spPr>
            <a:solidFill>
              <a:schemeClr val="accent2">
                <a:alpha val="70000"/>
              </a:schemeClr>
            </a:solidFill>
            <a:ln>
              <a:noFill/>
            </a:ln>
            <a:effectLst/>
          </c:spPr>
          <c:invertIfNegative val="0"/>
          <c:dPt>
            <c:idx val="1"/>
            <c:invertIfNegative val="0"/>
            <c:bubble3D val="0"/>
            <c:spPr>
              <a:solidFill>
                <a:srgbClr val="0066B3"/>
              </a:solidFill>
              <a:ln>
                <a:noFill/>
              </a:ln>
              <a:effectLst/>
            </c:spPr>
            <c:extLst>
              <c:ext xmlns:c16="http://schemas.microsoft.com/office/drawing/2014/chart" uri="{C3380CC4-5D6E-409C-BE32-E72D297353CC}">
                <c16:uniqueId val="{00000002-3320-4E08-BAEF-EF00338B769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015A-46ED-8AAF-1D85E8D1792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Sheet1!$A$1:$D$1</c:f>
              <c:strCache>
                <c:ptCount val="4"/>
                <c:pt idx="0">
                  <c:v>Vendor 1</c:v>
                </c:pt>
                <c:pt idx="1">
                  <c:v>Vendor 2</c:v>
                </c:pt>
                <c:pt idx="2">
                  <c:v>Vendor 3</c:v>
                </c:pt>
                <c:pt idx="3">
                  <c:v>Total Deduplicated Campaign Reach</c:v>
                </c:pt>
              </c:strCache>
            </c:strRef>
          </c:cat>
          <c:val>
            <c:numRef>
              <c:f>Sheet1!$A$3:$D$3</c:f>
              <c:numCache>
                <c:formatCode>_-* #,##0_-;\-* #,##0_-;_-* "-"??_-;_-@_-</c:formatCode>
                <c:ptCount val="4"/>
                <c:pt idx="1">
                  <c:v>3151527.08</c:v>
                </c:pt>
                <c:pt idx="2">
                  <c:v>6593790</c:v>
                </c:pt>
              </c:numCache>
            </c:numRef>
          </c:val>
          <c:extLst>
            <c:ext xmlns:c16="http://schemas.microsoft.com/office/drawing/2014/chart" uri="{C3380CC4-5D6E-409C-BE32-E72D297353CC}">
              <c16:uniqueId val="{00000004-C048-43C8-98DE-AC4A5FAEA527}"/>
            </c:ext>
          </c:extLst>
        </c:ser>
        <c:dLbls>
          <c:showLegendKey val="0"/>
          <c:showVal val="0"/>
          <c:showCatName val="0"/>
          <c:showSerName val="0"/>
          <c:showPercent val="0"/>
          <c:showBubbleSize val="0"/>
        </c:dLbls>
        <c:gapWidth val="50"/>
        <c:overlap val="100"/>
        <c:axId val="1368071103"/>
        <c:axId val="1"/>
      </c:barChart>
      <c:catAx>
        <c:axId val="1368071103"/>
        <c:scaling>
          <c:orientation val="minMax"/>
        </c:scaling>
        <c:delete val="0"/>
        <c:axPos val="b"/>
        <c:numFmt formatCode="General" sourceLinked="1"/>
        <c:majorTickMark val="none"/>
        <c:minorTickMark val="none"/>
        <c:tickLblPos val="nextTo"/>
        <c:spPr>
          <a:noFill/>
          <a:ln w="9525" cap="flat" cmpd="sng" algn="ctr">
            <a:solidFill>
              <a:schemeClr val="tx1"/>
            </a:solidFill>
            <a:round/>
            <a:headEnd type="none" w="sm" len="sm"/>
            <a:tailEnd type="none" w="sm" len="sm"/>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
        <c:crosses val="min"/>
        <c:auto val="0"/>
        <c:lblAlgn val="ctr"/>
        <c:lblOffset val="100"/>
        <c:noMultiLvlLbl val="0"/>
      </c:catAx>
      <c:valAx>
        <c:axId val="1"/>
        <c:scaling>
          <c:orientation val="minMax"/>
          <c:max val="50112340"/>
          <c:min val="0"/>
        </c:scaling>
        <c:delete val="1"/>
        <c:axPos val="l"/>
        <c:numFmt formatCode="_-* #,##0_-;\-* #,##0_-;_-* &quot;-&quot;??_-;_-@_-" sourceLinked="1"/>
        <c:majorTickMark val="none"/>
        <c:minorTickMark val="none"/>
        <c:tickLblPos val="nextTo"/>
        <c:crossAx val="1368071103"/>
        <c:crosses val="min"/>
        <c:crossBetween val="between"/>
      </c:valAx>
      <c:spPr>
        <a:noFill/>
        <a:ln>
          <a:noFill/>
        </a:ln>
        <a:effectLst/>
      </c:spPr>
    </c:plotArea>
    <c:plotVisOnly val="0"/>
    <c:dispBlanksAs val="gap"/>
    <c:showDLblsOverMax val="1"/>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02177554438855E-3"/>
          <c:y val="0.15543665388803143"/>
          <c:w val="0.98257956448911221"/>
          <c:h val="0.62683447784846469"/>
        </c:manualLayout>
      </c:layout>
      <c:lineChart>
        <c:grouping val="standard"/>
        <c:varyColors val="0"/>
        <c:ser>
          <c:idx val="0"/>
          <c:order val="0"/>
          <c:tx>
            <c:strRef>
              <c:f>Sheet1!$A$2</c:f>
              <c:strCache>
                <c:ptCount val="1"/>
                <c:pt idx="0">
                  <c:v>De-duplicated Net Campaign</c:v>
                </c:pt>
              </c:strCache>
            </c:strRef>
          </c:tx>
          <c:spPr>
            <a:ln w="28575" cmpd="sng" algn="ctr">
              <a:solidFill>
                <a:schemeClr val="tx1"/>
              </a:solidFill>
              <a:prstDash val="sysDot"/>
            </a:ln>
          </c:spPr>
          <c:marker>
            <c:symbol val="none"/>
          </c:marker>
          <c:dPt>
            <c:idx val="0"/>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0-68CE-4113-BACB-E0D3C6BEE89C}"/>
              </c:ext>
            </c:extLst>
          </c:dPt>
          <c:dPt>
            <c:idx val="1"/>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1-68CE-4113-BACB-E0D3C6BEE89C}"/>
              </c:ext>
            </c:extLst>
          </c:dPt>
          <c:dPt>
            <c:idx val="2"/>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2-68CE-4113-BACB-E0D3C6BEE89C}"/>
              </c:ext>
            </c:extLst>
          </c:dPt>
          <c:dPt>
            <c:idx val="3"/>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3-68CE-4113-BACB-E0D3C6BEE89C}"/>
              </c:ext>
            </c:extLst>
          </c:dPt>
          <c:dPt>
            <c:idx val="4"/>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4-68CE-4113-BACB-E0D3C6BEE89C}"/>
              </c:ext>
            </c:extLst>
          </c:dPt>
          <c:dPt>
            <c:idx val="5"/>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5-68CE-4113-BACB-E0D3C6BEE89C}"/>
              </c:ext>
            </c:extLst>
          </c:dPt>
          <c:dPt>
            <c:idx val="6"/>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6-68CE-4113-BACB-E0D3C6BEE89C}"/>
              </c:ext>
            </c:extLst>
          </c:dPt>
          <c:dPt>
            <c:idx val="7"/>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7-68CE-4113-BACB-E0D3C6BEE89C}"/>
              </c:ext>
            </c:extLst>
          </c:dPt>
          <c:dPt>
            <c:idx val="8"/>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8-68CE-4113-BACB-E0D3C6BEE89C}"/>
              </c:ext>
            </c:extLst>
          </c:dPt>
          <c:dPt>
            <c:idx val="9"/>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9-68CE-4113-BACB-E0D3C6BEE89C}"/>
              </c:ext>
            </c:extLst>
          </c:dPt>
          <c:dPt>
            <c:idx val="10"/>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A-68CE-4113-BACB-E0D3C6BEE89C}"/>
              </c:ext>
            </c:extLst>
          </c:dPt>
          <c:cat>
            <c:strRef>
              <c:f>Sheet1!$B$1:$L$1</c:f>
              <c:strCache>
                <c:ptCount val="11"/>
                <c:pt idx="0">
                  <c:v>Week 1</c:v>
                </c:pt>
                <c:pt idx="1">
                  <c:v>WK 2</c:v>
                </c:pt>
                <c:pt idx="2">
                  <c:v>WK 3</c:v>
                </c:pt>
                <c:pt idx="3">
                  <c:v>WK 4</c:v>
                </c:pt>
                <c:pt idx="4">
                  <c:v>WK 5</c:v>
                </c:pt>
                <c:pt idx="5">
                  <c:v>WK 6</c:v>
                </c:pt>
                <c:pt idx="6">
                  <c:v>WK 7</c:v>
                </c:pt>
                <c:pt idx="7">
                  <c:v>WK 8</c:v>
                </c:pt>
                <c:pt idx="8">
                  <c:v>WK 9</c:v>
                </c:pt>
                <c:pt idx="9">
                  <c:v>WK 10</c:v>
                </c:pt>
                <c:pt idx="10">
                  <c:v>WK 11</c:v>
                </c:pt>
              </c:strCache>
            </c:strRef>
          </c:cat>
          <c:val>
            <c:numRef>
              <c:f>Sheet1!$B$2:$L$2</c:f>
              <c:numCache>
                <c:formatCode>General</c:formatCode>
                <c:ptCount val="11"/>
                <c:pt idx="0">
                  <c:v>3987480</c:v>
                </c:pt>
                <c:pt idx="1">
                  <c:v>14419440</c:v>
                </c:pt>
                <c:pt idx="2">
                  <c:v>21151935</c:v>
                </c:pt>
                <c:pt idx="3">
                  <c:v>27569640</c:v>
                </c:pt>
                <c:pt idx="4">
                  <c:v>30427530</c:v>
                </c:pt>
                <c:pt idx="5">
                  <c:v>36916950</c:v>
                </c:pt>
                <c:pt idx="6">
                  <c:v>36662220</c:v>
                </c:pt>
                <c:pt idx="7">
                  <c:v>38510010</c:v>
                </c:pt>
                <c:pt idx="8">
                  <c:v>38972220</c:v>
                </c:pt>
                <c:pt idx="9">
                  <c:v>40154310</c:v>
                </c:pt>
                <c:pt idx="10">
                  <c:v>40467840</c:v>
                </c:pt>
              </c:numCache>
            </c:numRef>
          </c:val>
          <c:smooth val="0"/>
          <c:extLst>
            <c:ext xmlns:c16="http://schemas.microsoft.com/office/drawing/2014/chart" uri="{C3380CC4-5D6E-409C-BE32-E72D297353CC}">
              <c16:uniqueId val="{0000000B-68CE-4113-BACB-E0D3C6BEE89C}"/>
            </c:ext>
          </c:extLst>
        </c:ser>
        <c:ser>
          <c:idx val="1"/>
          <c:order val="1"/>
          <c:tx>
            <c:strRef>
              <c:f>Sheet1!$A$5</c:f>
              <c:strCache>
                <c:ptCount val="1"/>
                <c:pt idx="0">
                  <c:v>Vendor 3</c:v>
                </c:pt>
              </c:strCache>
            </c:strRef>
          </c:tx>
          <c:spPr>
            <a:ln w="28575" cmpd="sng" algn="ctr">
              <a:solidFill>
                <a:schemeClr val="accent3"/>
              </a:solidFill>
              <a:prstDash val="solid"/>
            </a:ln>
          </c:spPr>
          <c:marker>
            <c:symbol val="none"/>
          </c:marker>
          <c:dPt>
            <c:idx val="0"/>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C-68CE-4113-BACB-E0D3C6BEE89C}"/>
              </c:ext>
            </c:extLst>
          </c:dPt>
          <c:dPt>
            <c:idx val="1"/>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D-68CE-4113-BACB-E0D3C6BEE89C}"/>
              </c:ext>
            </c:extLst>
          </c:dPt>
          <c:dPt>
            <c:idx val="2"/>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E-68CE-4113-BACB-E0D3C6BEE89C}"/>
              </c:ext>
            </c:extLst>
          </c:dPt>
          <c:dPt>
            <c:idx val="3"/>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0F-68CE-4113-BACB-E0D3C6BEE89C}"/>
              </c:ext>
            </c:extLst>
          </c:dPt>
          <c:dPt>
            <c:idx val="4"/>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10-68CE-4113-BACB-E0D3C6BEE89C}"/>
              </c:ext>
            </c:extLst>
          </c:dPt>
          <c:dPt>
            <c:idx val="5"/>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11-68CE-4113-BACB-E0D3C6BEE89C}"/>
              </c:ext>
            </c:extLst>
          </c:dPt>
          <c:dPt>
            <c:idx val="6"/>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12-68CE-4113-BACB-E0D3C6BEE89C}"/>
              </c:ext>
            </c:extLst>
          </c:dPt>
          <c:dPt>
            <c:idx val="7"/>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13-68CE-4113-BACB-E0D3C6BEE89C}"/>
              </c:ext>
            </c:extLst>
          </c:dPt>
          <c:dPt>
            <c:idx val="8"/>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14-68CE-4113-BACB-E0D3C6BEE89C}"/>
              </c:ext>
            </c:extLst>
          </c:dPt>
          <c:dPt>
            <c:idx val="9"/>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15-68CE-4113-BACB-E0D3C6BEE89C}"/>
              </c:ext>
            </c:extLst>
          </c:dPt>
          <c:dPt>
            <c:idx val="10"/>
            <c:marker>
              <c:symbol val="circl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16-68CE-4113-BACB-E0D3C6BEE89C}"/>
              </c:ext>
            </c:extLst>
          </c:dPt>
          <c:cat>
            <c:strRef>
              <c:f>Sheet1!$B$1:$L$1</c:f>
              <c:strCache>
                <c:ptCount val="11"/>
                <c:pt idx="0">
                  <c:v>Week 1</c:v>
                </c:pt>
                <c:pt idx="1">
                  <c:v>WK 2</c:v>
                </c:pt>
                <c:pt idx="2">
                  <c:v>WK 3</c:v>
                </c:pt>
                <c:pt idx="3">
                  <c:v>WK 4</c:v>
                </c:pt>
                <c:pt idx="4">
                  <c:v>WK 5</c:v>
                </c:pt>
                <c:pt idx="5">
                  <c:v>WK 6</c:v>
                </c:pt>
                <c:pt idx="6">
                  <c:v>WK 7</c:v>
                </c:pt>
                <c:pt idx="7">
                  <c:v>WK 8</c:v>
                </c:pt>
                <c:pt idx="8">
                  <c:v>WK 9</c:v>
                </c:pt>
                <c:pt idx="9">
                  <c:v>WK 10</c:v>
                </c:pt>
                <c:pt idx="10">
                  <c:v>WK 11</c:v>
                </c:pt>
              </c:strCache>
            </c:strRef>
          </c:cat>
          <c:val>
            <c:numRef>
              <c:f>Sheet1!$B$5:$L$5</c:f>
              <c:numCache>
                <c:formatCode>General</c:formatCode>
                <c:ptCount val="11"/>
                <c:pt idx="0">
                  <c:v>0</c:v>
                </c:pt>
                <c:pt idx="1">
                  <c:v>1986810</c:v>
                </c:pt>
                <c:pt idx="2">
                  <c:v>4951170</c:v>
                </c:pt>
                <c:pt idx="3">
                  <c:v>7082460</c:v>
                </c:pt>
                <c:pt idx="4">
                  <c:v>9154950</c:v>
                </c:pt>
                <c:pt idx="5">
                  <c:v>11890725</c:v>
                </c:pt>
                <c:pt idx="6">
                  <c:v>13956600</c:v>
                </c:pt>
                <c:pt idx="7">
                  <c:v>13748595</c:v>
                </c:pt>
                <c:pt idx="8">
                  <c:v>13686120</c:v>
                </c:pt>
                <c:pt idx="9">
                  <c:v>13576290</c:v>
                </c:pt>
                <c:pt idx="10">
                  <c:v>13652310</c:v>
                </c:pt>
              </c:numCache>
            </c:numRef>
          </c:val>
          <c:smooth val="0"/>
          <c:extLst>
            <c:ext xmlns:c16="http://schemas.microsoft.com/office/drawing/2014/chart" uri="{C3380CC4-5D6E-409C-BE32-E72D297353CC}">
              <c16:uniqueId val="{00000017-68CE-4113-BACB-E0D3C6BEE89C}"/>
            </c:ext>
          </c:extLst>
        </c:ser>
        <c:ser>
          <c:idx val="2"/>
          <c:order val="2"/>
          <c:tx>
            <c:strRef>
              <c:f>Sheet1!$A$3</c:f>
              <c:strCache>
                <c:ptCount val="1"/>
                <c:pt idx="0">
                  <c:v>Vendor 1</c:v>
                </c:pt>
              </c:strCache>
            </c:strRef>
          </c:tx>
          <c:spPr>
            <a:ln w="28575" cmpd="sng" algn="ctr">
              <a:solidFill>
                <a:schemeClr val="accent5"/>
              </a:solidFill>
              <a:prstDash val="solid"/>
            </a:ln>
          </c:spPr>
          <c:marker>
            <c:symbol val="none"/>
          </c:marker>
          <c:dPt>
            <c:idx val="0"/>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8-68CE-4113-BACB-E0D3C6BEE89C}"/>
              </c:ext>
            </c:extLst>
          </c:dPt>
          <c:dPt>
            <c:idx val="1"/>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9-68CE-4113-BACB-E0D3C6BEE89C}"/>
              </c:ext>
            </c:extLst>
          </c:dPt>
          <c:dPt>
            <c:idx val="2"/>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A-68CE-4113-BACB-E0D3C6BEE89C}"/>
              </c:ext>
            </c:extLst>
          </c:dPt>
          <c:dPt>
            <c:idx val="3"/>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B-68CE-4113-BACB-E0D3C6BEE89C}"/>
              </c:ext>
            </c:extLst>
          </c:dPt>
          <c:dPt>
            <c:idx val="4"/>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C-68CE-4113-BACB-E0D3C6BEE89C}"/>
              </c:ext>
            </c:extLst>
          </c:dPt>
          <c:dPt>
            <c:idx val="5"/>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D-68CE-4113-BACB-E0D3C6BEE89C}"/>
              </c:ext>
            </c:extLst>
          </c:dPt>
          <c:dPt>
            <c:idx val="6"/>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E-68CE-4113-BACB-E0D3C6BEE89C}"/>
              </c:ext>
            </c:extLst>
          </c:dPt>
          <c:dPt>
            <c:idx val="7"/>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1F-68CE-4113-BACB-E0D3C6BEE89C}"/>
              </c:ext>
            </c:extLst>
          </c:dPt>
          <c:dPt>
            <c:idx val="8"/>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20-68CE-4113-BACB-E0D3C6BEE89C}"/>
              </c:ext>
            </c:extLst>
          </c:dPt>
          <c:dPt>
            <c:idx val="9"/>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21-68CE-4113-BACB-E0D3C6BEE89C}"/>
              </c:ext>
            </c:extLst>
          </c:dPt>
          <c:dPt>
            <c:idx val="10"/>
            <c:marker>
              <c:symbol val="circle"/>
              <c:size val="5"/>
              <c:spPr>
                <a:solidFill>
                  <a:schemeClr val="accent5"/>
                </a:solidFill>
                <a:ln w="9525" cmpd="sng" algn="ctr">
                  <a:solidFill>
                    <a:schemeClr val="accent5"/>
                  </a:solidFill>
                  <a:prstDash val="solid"/>
                </a:ln>
              </c:spPr>
            </c:marker>
            <c:bubble3D val="0"/>
            <c:extLst>
              <c:ext xmlns:c16="http://schemas.microsoft.com/office/drawing/2014/chart" uri="{C3380CC4-5D6E-409C-BE32-E72D297353CC}">
                <c16:uniqueId val="{00000022-68CE-4113-BACB-E0D3C6BEE89C}"/>
              </c:ext>
            </c:extLst>
          </c:dPt>
          <c:cat>
            <c:strRef>
              <c:f>Sheet1!$B$1:$L$1</c:f>
              <c:strCache>
                <c:ptCount val="11"/>
                <c:pt idx="0">
                  <c:v>Week 1</c:v>
                </c:pt>
                <c:pt idx="1">
                  <c:v>WK 2</c:v>
                </c:pt>
                <c:pt idx="2">
                  <c:v>WK 3</c:v>
                </c:pt>
                <c:pt idx="3">
                  <c:v>WK 4</c:v>
                </c:pt>
                <c:pt idx="4">
                  <c:v>WK 5</c:v>
                </c:pt>
                <c:pt idx="5">
                  <c:v>WK 6</c:v>
                </c:pt>
                <c:pt idx="6">
                  <c:v>WK 7</c:v>
                </c:pt>
                <c:pt idx="7">
                  <c:v>WK 8</c:v>
                </c:pt>
                <c:pt idx="8">
                  <c:v>WK 9</c:v>
                </c:pt>
                <c:pt idx="9">
                  <c:v>WK 10</c:v>
                </c:pt>
                <c:pt idx="10">
                  <c:v>WK 11</c:v>
                </c:pt>
              </c:strCache>
            </c:strRef>
          </c:cat>
          <c:val>
            <c:numRef>
              <c:f>Sheet1!$B$3:$L$3</c:f>
              <c:numCache>
                <c:formatCode>General</c:formatCode>
                <c:ptCount val="11"/>
                <c:pt idx="0">
                  <c:v>3807300</c:v>
                </c:pt>
                <c:pt idx="1">
                  <c:v>12269250</c:v>
                </c:pt>
                <c:pt idx="2">
                  <c:v>16028250</c:v>
                </c:pt>
                <c:pt idx="3">
                  <c:v>20428800</c:v>
                </c:pt>
                <c:pt idx="4">
                  <c:v>22187550</c:v>
                </c:pt>
                <c:pt idx="5">
                  <c:v>24554250</c:v>
                </c:pt>
                <c:pt idx="6">
                  <c:v>26694150</c:v>
                </c:pt>
                <c:pt idx="7">
                  <c:v>28521150</c:v>
                </c:pt>
                <c:pt idx="8">
                  <c:v>29433600</c:v>
                </c:pt>
                <c:pt idx="9">
                  <c:v>30996000</c:v>
                </c:pt>
                <c:pt idx="10">
                  <c:v>30996000</c:v>
                </c:pt>
              </c:numCache>
            </c:numRef>
          </c:val>
          <c:smooth val="0"/>
          <c:extLst>
            <c:ext xmlns:c16="http://schemas.microsoft.com/office/drawing/2014/chart" uri="{C3380CC4-5D6E-409C-BE32-E72D297353CC}">
              <c16:uniqueId val="{00000023-68CE-4113-BACB-E0D3C6BEE89C}"/>
            </c:ext>
          </c:extLst>
        </c:ser>
        <c:ser>
          <c:idx val="3"/>
          <c:order val="3"/>
          <c:tx>
            <c:strRef>
              <c:f>Sheet1!$A$4</c:f>
              <c:strCache>
                <c:ptCount val="1"/>
                <c:pt idx="0">
                  <c:v>Vendor 2</c:v>
                </c:pt>
              </c:strCache>
            </c:strRef>
          </c:tx>
          <c:spPr>
            <a:ln w="28575" cmpd="sng" algn="ctr">
              <a:solidFill>
                <a:srgbClr val="0066B3"/>
              </a:solidFill>
              <a:prstDash val="solid"/>
            </a:ln>
          </c:spPr>
          <c:marker>
            <c:symbol val="none"/>
          </c:marker>
          <c:dPt>
            <c:idx val="0"/>
            <c:marker>
              <c:symbol val="circle"/>
              <c:size val="5"/>
            </c:marker>
            <c:bubble3D val="0"/>
            <c:extLst>
              <c:ext xmlns:c16="http://schemas.microsoft.com/office/drawing/2014/chart" uri="{C3380CC4-5D6E-409C-BE32-E72D297353CC}">
                <c16:uniqueId val="{00000024-68CE-4113-BACB-E0D3C6BEE89C}"/>
              </c:ext>
            </c:extLst>
          </c:dPt>
          <c:dPt>
            <c:idx val="1"/>
            <c:marker>
              <c:symbol val="circle"/>
              <c:size val="5"/>
            </c:marker>
            <c:bubble3D val="0"/>
            <c:extLst>
              <c:ext xmlns:c16="http://schemas.microsoft.com/office/drawing/2014/chart" uri="{C3380CC4-5D6E-409C-BE32-E72D297353CC}">
                <c16:uniqueId val="{00000025-68CE-4113-BACB-E0D3C6BEE89C}"/>
              </c:ext>
            </c:extLst>
          </c:dPt>
          <c:dPt>
            <c:idx val="2"/>
            <c:marker>
              <c:symbol val="circle"/>
              <c:size val="5"/>
            </c:marker>
            <c:bubble3D val="0"/>
            <c:extLst>
              <c:ext xmlns:c16="http://schemas.microsoft.com/office/drawing/2014/chart" uri="{C3380CC4-5D6E-409C-BE32-E72D297353CC}">
                <c16:uniqueId val="{00000026-68CE-4113-BACB-E0D3C6BEE89C}"/>
              </c:ext>
            </c:extLst>
          </c:dPt>
          <c:dPt>
            <c:idx val="3"/>
            <c:marker>
              <c:symbol val="circle"/>
              <c:size val="5"/>
            </c:marker>
            <c:bubble3D val="0"/>
            <c:extLst>
              <c:ext xmlns:c16="http://schemas.microsoft.com/office/drawing/2014/chart" uri="{C3380CC4-5D6E-409C-BE32-E72D297353CC}">
                <c16:uniqueId val="{00000027-68CE-4113-BACB-E0D3C6BEE89C}"/>
              </c:ext>
            </c:extLst>
          </c:dPt>
          <c:dPt>
            <c:idx val="4"/>
            <c:marker>
              <c:symbol val="circle"/>
              <c:size val="5"/>
            </c:marker>
            <c:bubble3D val="0"/>
            <c:extLst>
              <c:ext xmlns:c16="http://schemas.microsoft.com/office/drawing/2014/chart" uri="{C3380CC4-5D6E-409C-BE32-E72D297353CC}">
                <c16:uniqueId val="{00000028-68CE-4113-BACB-E0D3C6BEE89C}"/>
              </c:ext>
            </c:extLst>
          </c:dPt>
          <c:dPt>
            <c:idx val="5"/>
            <c:marker>
              <c:symbol val="circle"/>
              <c:size val="5"/>
            </c:marker>
            <c:bubble3D val="0"/>
            <c:extLst>
              <c:ext xmlns:c16="http://schemas.microsoft.com/office/drawing/2014/chart" uri="{C3380CC4-5D6E-409C-BE32-E72D297353CC}">
                <c16:uniqueId val="{00000029-68CE-4113-BACB-E0D3C6BEE89C}"/>
              </c:ext>
            </c:extLst>
          </c:dPt>
          <c:dPt>
            <c:idx val="6"/>
            <c:marker>
              <c:symbol val="circle"/>
              <c:size val="5"/>
            </c:marker>
            <c:bubble3D val="0"/>
            <c:extLst>
              <c:ext xmlns:c16="http://schemas.microsoft.com/office/drawing/2014/chart" uri="{C3380CC4-5D6E-409C-BE32-E72D297353CC}">
                <c16:uniqueId val="{0000002A-68CE-4113-BACB-E0D3C6BEE89C}"/>
              </c:ext>
            </c:extLst>
          </c:dPt>
          <c:dPt>
            <c:idx val="7"/>
            <c:marker>
              <c:symbol val="circle"/>
              <c:size val="5"/>
            </c:marker>
            <c:bubble3D val="0"/>
            <c:extLst>
              <c:ext xmlns:c16="http://schemas.microsoft.com/office/drawing/2014/chart" uri="{C3380CC4-5D6E-409C-BE32-E72D297353CC}">
                <c16:uniqueId val="{0000002B-68CE-4113-BACB-E0D3C6BEE89C}"/>
              </c:ext>
            </c:extLst>
          </c:dPt>
          <c:dPt>
            <c:idx val="8"/>
            <c:marker>
              <c:symbol val="circle"/>
              <c:size val="5"/>
            </c:marker>
            <c:bubble3D val="0"/>
            <c:extLst>
              <c:ext xmlns:c16="http://schemas.microsoft.com/office/drawing/2014/chart" uri="{C3380CC4-5D6E-409C-BE32-E72D297353CC}">
                <c16:uniqueId val="{0000002C-68CE-4113-BACB-E0D3C6BEE89C}"/>
              </c:ext>
            </c:extLst>
          </c:dPt>
          <c:dPt>
            <c:idx val="9"/>
            <c:marker>
              <c:symbol val="circle"/>
              <c:size val="5"/>
            </c:marker>
            <c:bubble3D val="0"/>
            <c:extLst>
              <c:ext xmlns:c16="http://schemas.microsoft.com/office/drawing/2014/chart" uri="{C3380CC4-5D6E-409C-BE32-E72D297353CC}">
                <c16:uniqueId val="{0000002D-68CE-4113-BACB-E0D3C6BEE89C}"/>
              </c:ext>
            </c:extLst>
          </c:dPt>
          <c:dPt>
            <c:idx val="10"/>
            <c:marker>
              <c:symbol val="circle"/>
              <c:size val="5"/>
            </c:marker>
            <c:bubble3D val="0"/>
            <c:extLst>
              <c:ext xmlns:c16="http://schemas.microsoft.com/office/drawing/2014/chart" uri="{C3380CC4-5D6E-409C-BE32-E72D297353CC}">
                <c16:uniqueId val="{0000002E-68CE-4113-BACB-E0D3C6BEE89C}"/>
              </c:ext>
            </c:extLst>
          </c:dPt>
          <c:cat>
            <c:strRef>
              <c:f>Sheet1!$B$1:$L$1</c:f>
              <c:strCache>
                <c:ptCount val="11"/>
                <c:pt idx="0">
                  <c:v>Week 1</c:v>
                </c:pt>
                <c:pt idx="1">
                  <c:v>WK 2</c:v>
                </c:pt>
                <c:pt idx="2">
                  <c:v>WK 3</c:v>
                </c:pt>
                <c:pt idx="3">
                  <c:v>WK 4</c:v>
                </c:pt>
                <c:pt idx="4">
                  <c:v>WK 5</c:v>
                </c:pt>
                <c:pt idx="5">
                  <c:v>WK 6</c:v>
                </c:pt>
                <c:pt idx="6">
                  <c:v>WK 7</c:v>
                </c:pt>
                <c:pt idx="7">
                  <c:v>WK 8</c:v>
                </c:pt>
                <c:pt idx="8">
                  <c:v>WK 9</c:v>
                </c:pt>
                <c:pt idx="9">
                  <c:v>WK 10</c:v>
                </c:pt>
                <c:pt idx="10">
                  <c:v>WK 11</c:v>
                </c:pt>
              </c:strCache>
            </c:strRef>
          </c:cat>
          <c:val>
            <c:numRef>
              <c:f>Sheet1!$B$4:$L$4</c:f>
              <c:numCache>
                <c:formatCode>General</c:formatCode>
                <c:ptCount val="11"/>
                <c:pt idx="0">
                  <c:v>0</c:v>
                </c:pt>
                <c:pt idx="1">
                  <c:v>1334880.75</c:v>
                </c:pt>
                <c:pt idx="2">
                  <c:v>2128407.75</c:v>
                </c:pt>
                <c:pt idx="3">
                  <c:v>3044975.85</c:v>
                </c:pt>
                <c:pt idx="4">
                  <c:v>3644345.25</c:v>
                </c:pt>
                <c:pt idx="5">
                  <c:v>4568753.7</c:v>
                </c:pt>
                <c:pt idx="6">
                  <c:v>4886679</c:v>
                </c:pt>
                <c:pt idx="7">
                  <c:v>5033711.55</c:v>
                </c:pt>
                <c:pt idx="8">
                  <c:v>5093894.4000000004</c:v>
                </c:pt>
                <c:pt idx="9">
                  <c:v>5154808.05</c:v>
                </c:pt>
                <c:pt idx="10">
                  <c:v>5162610.5999999996</c:v>
                </c:pt>
              </c:numCache>
            </c:numRef>
          </c:val>
          <c:smooth val="0"/>
          <c:extLst>
            <c:ext xmlns:c16="http://schemas.microsoft.com/office/drawing/2014/chart" uri="{C3380CC4-5D6E-409C-BE32-E72D297353CC}">
              <c16:uniqueId val="{0000002F-68CE-4113-BACB-E0D3C6BEE89C}"/>
            </c:ext>
          </c:extLst>
        </c:ser>
        <c:dLbls>
          <c:showLegendKey val="0"/>
          <c:showVal val="0"/>
          <c:showCatName val="0"/>
          <c:showSerName val="0"/>
          <c:showPercent val="0"/>
          <c:showBubbleSize val="0"/>
        </c:dLbls>
        <c:smooth val="0"/>
        <c:axId val="1368132543"/>
        <c:axId val="1"/>
      </c:lineChart>
      <c:catAx>
        <c:axId val="1368132543"/>
        <c:scaling>
          <c:orientation val="minMax"/>
        </c:scaling>
        <c:delete val="0"/>
        <c:axPos val="b"/>
        <c:numFmt formatCode="General" sourceLinked="1"/>
        <c:majorTickMark val="out"/>
        <c:minorTickMark val="none"/>
        <c:tickLblPos val="nextTo"/>
        <c:spPr>
          <a:ln w="9525" cmpd="sng" algn="ctr">
            <a:solidFill>
              <a:schemeClr val="tx1"/>
            </a:solidFill>
            <a:prstDash val="solid"/>
          </a:ln>
        </c:spPr>
        <c:txPr>
          <a:bodyPr wrap="none"/>
          <a:lstStyle/>
          <a:p>
            <a:pPr>
              <a:defRPr sz="1600" b="1">
                <a:latin typeface="+mn-lt"/>
                <a:ea typeface="+mn-ea"/>
                <a:cs typeface="+mn-cs"/>
              </a:defRPr>
            </a:pPr>
            <a:endParaRPr lang="en-US"/>
          </a:p>
        </c:txPr>
        <c:crossAx val="1"/>
        <c:crosses val="min"/>
        <c:auto val="0"/>
        <c:lblAlgn val="ctr"/>
        <c:lblOffset val="100"/>
        <c:noMultiLvlLbl val="0"/>
      </c:catAx>
      <c:valAx>
        <c:axId val="1"/>
        <c:scaling>
          <c:orientation val="minMax"/>
          <c:max val="45000000"/>
          <c:min val="0"/>
        </c:scaling>
        <c:delete val="0"/>
        <c:axPos val="l"/>
        <c:numFmt formatCode="#,##0" sourceLinked="0"/>
        <c:majorTickMark val="out"/>
        <c:minorTickMark val="none"/>
        <c:tickLblPos val="nextTo"/>
        <c:spPr>
          <a:ln w="9525" cmpd="sng" algn="ctr">
            <a:solidFill>
              <a:schemeClr val="tx1"/>
            </a:solidFill>
            <a:prstDash val="solid"/>
          </a:ln>
        </c:spPr>
        <c:txPr>
          <a:bodyPr wrap="none"/>
          <a:lstStyle/>
          <a:p>
            <a:pPr>
              <a:defRPr sz="1200" b="1">
                <a:latin typeface="+mn-lt"/>
                <a:ea typeface="+mn-ea"/>
                <a:cs typeface="+mn-cs"/>
              </a:defRPr>
            </a:pPr>
            <a:endParaRPr lang="en-US"/>
          </a:p>
        </c:txPr>
        <c:crossAx val="1368132543"/>
        <c:crosses val="min"/>
        <c:crossBetween val="midCat"/>
        <c:majorUnit val="5000000"/>
      </c:valAx>
    </c:plotArea>
    <c:legend>
      <c:legendPos val="t"/>
      <c:layout>
        <c:manualLayout>
          <c:xMode val="edge"/>
          <c:yMode val="edge"/>
          <c:x val="0.46825845764254342"/>
          <c:y val="4.4109848283395356E-2"/>
          <c:w val="0.53174154235745652"/>
          <c:h val="0.11349168739923603"/>
        </c:manualLayout>
      </c:layout>
      <c:overlay val="0"/>
      <c:txPr>
        <a:bodyPr/>
        <a:lstStyle/>
        <a:p>
          <a:pPr>
            <a:defRPr sz="1100" b="1"/>
          </a:pPr>
          <a:endParaRPr lang="en-US"/>
        </a:p>
      </c:txPr>
    </c:legend>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a:t>Frequency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Campaign</c:v>
                </c:pt>
              </c:strCache>
            </c:strRef>
          </c:tx>
          <c:spPr>
            <a:solidFill>
              <a:srgbClr val="D2D8DC"/>
            </a:solidFill>
            <a:ln>
              <a:solidFill>
                <a:srgbClr val="1C3B51"/>
              </a:solidFill>
            </a:ln>
            <a:effectLst/>
          </c:spPr>
          <c:invertIfNegative val="0"/>
          <c:cat>
            <c:strRef>
              <c:f>Sheet1!$A$2:$A$6</c:f>
              <c:strCache>
                <c:ptCount val="5"/>
                <c:pt idx="0">
                  <c:v>Total Reach (1+)</c:v>
                </c:pt>
                <c:pt idx="1">
                  <c:v>Total Reach (2+)</c:v>
                </c:pt>
                <c:pt idx="2">
                  <c:v>Total Reach (3+)</c:v>
                </c:pt>
                <c:pt idx="3">
                  <c:v>Total Reach (4+)</c:v>
                </c:pt>
                <c:pt idx="4">
                  <c:v>Total Reach (5+)</c:v>
                </c:pt>
              </c:strCache>
            </c:strRef>
          </c:cat>
          <c:val>
            <c:numRef>
              <c:f>Sheet1!$B$2:$B$6</c:f>
              <c:numCache>
                <c:formatCode>_(* #,##0_);_(* \(#,##0\);_(* "-"_);_(@_)</c:formatCode>
                <c:ptCount val="5"/>
                <c:pt idx="0">
                  <c:v>40144353.899999999</c:v>
                </c:pt>
                <c:pt idx="1">
                  <c:v>28027805</c:v>
                </c:pt>
                <c:pt idx="2">
                  <c:v>21321811</c:v>
                </c:pt>
                <c:pt idx="3">
                  <c:v>16398398</c:v>
                </c:pt>
                <c:pt idx="4">
                  <c:v>12966623</c:v>
                </c:pt>
              </c:numCache>
            </c:numRef>
          </c:val>
          <c:extLst>
            <c:ext xmlns:c16="http://schemas.microsoft.com/office/drawing/2014/chart" uri="{C3380CC4-5D6E-409C-BE32-E72D297353CC}">
              <c16:uniqueId val="{00000000-1FEF-4453-8BD8-34044F621A2E}"/>
            </c:ext>
          </c:extLst>
        </c:ser>
        <c:dLbls>
          <c:showLegendKey val="0"/>
          <c:showVal val="0"/>
          <c:showCatName val="0"/>
          <c:showSerName val="0"/>
          <c:showPercent val="0"/>
          <c:showBubbleSize val="0"/>
        </c:dLbls>
        <c:gapWidth val="150"/>
        <c:axId val="270284831"/>
        <c:axId val="270279551"/>
      </c:barChart>
      <c:lineChart>
        <c:grouping val="standard"/>
        <c:varyColors val="0"/>
        <c:ser>
          <c:idx val="1"/>
          <c:order val="1"/>
          <c:tx>
            <c:strRef>
              <c:f>Sheet1!$C$1</c:f>
              <c:strCache>
                <c:ptCount val="1"/>
                <c:pt idx="0">
                  <c:v>Vendor 1</c:v>
                </c:pt>
              </c:strCache>
            </c:strRef>
          </c:tx>
          <c:spPr>
            <a:ln w="28575" cap="rnd">
              <a:solidFill>
                <a:schemeClr val="accent5"/>
              </a:solidFill>
              <a:round/>
            </a:ln>
            <a:effectLst/>
          </c:spPr>
          <c:marker>
            <c:symbol val="none"/>
          </c:marker>
          <c:cat>
            <c:strRef>
              <c:f>Sheet1!$A$2:$A$6</c:f>
              <c:strCache>
                <c:ptCount val="5"/>
                <c:pt idx="0">
                  <c:v>Total Reach (1+)</c:v>
                </c:pt>
                <c:pt idx="1">
                  <c:v>Total Reach (2+)</c:v>
                </c:pt>
                <c:pt idx="2">
                  <c:v>Total Reach (3+)</c:v>
                </c:pt>
                <c:pt idx="3">
                  <c:v>Total Reach (4+)</c:v>
                </c:pt>
                <c:pt idx="4">
                  <c:v>Total Reach (5+)</c:v>
                </c:pt>
              </c:strCache>
            </c:strRef>
          </c:cat>
          <c:val>
            <c:numRef>
              <c:f>Sheet1!$C$2:$C$6</c:f>
              <c:numCache>
                <c:formatCode>_(* #,##0_);_(* \(#,##0\);_(* "-"_);_(@_)</c:formatCode>
                <c:ptCount val="5"/>
                <c:pt idx="0">
                  <c:v>30996000</c:v>
                </c:pt>
                <c:pt idx="1">
                  <c:v>20869000</c:v>
                </c:pt>
                <c:pt idx="2">
                  <c:v>15540000</c:v>
                </c:pt>
                <c:pt idx="3">
                  <c:v>12091000</c:v>
                </c:pt>
                <c:pt idx="4">
                  <c:v>9608000</c:v>
                </c:pt>
              </c:numCache>
            </c:numRef>
          </c:val>
          <c:smooth val="0"/>
          <c:extLst>
            <c:ext xmlns:c16="http://schemas.microsoft.com/office/drawing/2014/chart" uri="{C3380CC4-5D6E-409C-BE32-E72D297353CC}">
              <c16:uniqueId val="{00000001-1FEF-4453-8BD8-34044F621A2E}"/>
            </c:ext>
          </c:extLst>
        </c:ser>
        <c:ser>
          <c:idx val="2"/>
          <c:order val="2"/>
          <c:tx>
            <c:strRef>
              <c:f>Sheet1!$D$1</c:f>
              <c:strCache>
                <c:ptCount val="1"/>
                <c:pt idx="0">
                  <c:v>Vendor 2</c:v>
                </c:pt>
              </c:strCache>
            </c:strRef>
          </c:tx>
          <c:spPr>
            <a:ln w="28575" cap="rnd">
              <a:solidFill>
                <a:srgbClr val="0066B3"/>
              </a:solidFill>
              <a:round/>
            </a:ln>
            <a:effectLst/>
          </c:spPr>
          <c:marker>
            <c:symbol val="none"/>
          </c:marker>
          <c:cat>
            <c:strRef>
              <c:f>Sheet1!$A$2:$A$6</c:f>
              <c:strCache>
                <c:ptCount val="5"/>
                <c:pt idx="0">
                  <c:v>Total Reach (1+)</c:v>
                </c:pt>
                <c:pt idx="1">
                  <c:v>Total Reach (2+)</c:v>
                </c:pt>
                <c:pt idx="2">
                  <c:v>Total Reach (3+)</c:v>
                </c:pt>
                <c:pt idx="3">
                  <c:v>Total Reach (4+)</c:v>
                </c:pt>
                <c:pt idx="4">
                  <c:v>Total Reach (5+)</c:v>
                </c:pt>
              </c:strCache>
            </c:strRef>
          </c:cat>
          <c:val>
            <c:numRef>
              <c:f>Sheet1!$D$2:$D$6</c:f>
              <c:numCache>
                <c:formatCode>_(* #,##0_);_(* \(#,##0\);_(* "-"_);_(@_)</c:formatCode>
                <c:ptCount val="5"/>
                <c:pt idx="0">
                  <c:v>13496488.950000001</c:v>
                </c:pt>
                <c:pt idx="1">
                  <c:v>5745161</c:v>
                </c:pt>
                <c:pt idx="2">
                  <c:v>3095203</c:v>
                </c:pt>
                <c:pt idx="3">
                  <c:v>1017799</c:v>
                </c:pt>
                <c:pt idx="4">
                  <c:v>295766</c:v>
                </c:pt>
              </c:numCache>
            </c:numRef>
          </c:val>
          <c:smooth val="0"/>
          <c:extLst>
            <c:ext xmlns:c16="http://schemas.microsoft.com/office/drawing/2014/chart" uri="{C3380CC4-5D6E-409C-BE32-E72D297353CC}">
              <c16:uniqueId val="{00000002-1FEF-4453-8BD8-34044F621A2E}"/>
            </c:ext>
          </c:extLst>
        </c:ser>
        <c:ser>
          <c:idx val="3"/>
          <c:order val="3"/>
          <c:tx>
            <c:strRef>
              <c:f>Sheet1!$E$1</c:f>
              <c:strCache>
                <c:ptCount val="1"/>
                <c:pt idx="0">
                  <c:v>Vendor 3</c:v>
                </c:pt>
              </c:strCache>
            </c:strRef>
          </c:tx>
          <c:spPr>
            <a:ln w="28575" cap="rnd">
              <a:solidFill>
                <a:schemeClr val="accent3"/>
              </a:solidFill>
              <a:round/>
            </a:ln>
            <a:effectLst/>
          </c:spPr>
          <c:marker>
            <c:symbol val="none"/>
          </c:marker>
          <c:cat>
            <c:strRef>
              <c:f>Sheet1!$A$2:$A$6</c:f>
              <c:strCache>
                <c:ptCount val="5"/>
                <c:pt idx="0">
                  <c:v>Total Reach (1+)</c:v>
                </c:pt>
                <c:pt idx="1">
                  <c:v>Total Reach (2+)</c:v>
                </c:pt>
                <c:pt idx="2">
                  <c:v>Total Reach (3+)</c:v>
                </c:pt>
                <c:pt idx="3">
                  <c:v>Total Reach (4+)</c:v>
                </c:pt>
                <c:pt idx="4">
                  <c:v>Total Reach (5+)</c:v>
                </c:pt>
              </c:strCache>
            </c:strRef>
          </c:cat>
          <c:val>
            <c:numRef>
              <c:f>Sheet1!$E$2:$E$6</c:f>
              <c:numCache>
                <c:formatCode>_(* #,##0_);_(* \(#,##0\);_(* "-"_);_(@_)</c:formatCode>
                <c:ptCount val="5"/>
                <c:pt idx="0">
                  <c:v>5162906.7</c:v>
                </c:pt>
                <c:pt idx="1">
                  <c:v>3525877</c:v>
                </c:pt>
                <c:pt idx="2">
                  <c:v>2773006</c:v>
                </c:pt>
                <c:pt idx="3">
                  <c:v>2307157</c:v>
                </c:pt>
                <c:pt idx="4">
                  <c:v>1919604</c:v>
                </c:pt>
              </c:numCache>
            </c:numRef>
          </c:val>
          <c:smooth val="0"/>
          <c:extLst>
            <c:ext xmlns:c16="http://schemas.microsoft.com/office/drawing/2014/chart" uri="{C3380CC4-5D6E-409C-BE32-E72D297353CC}">
              <c16:uniqueId val="{00000003-1FEF-4453-8BD8-34044F621A2E}"/>
            </c:ext>
          </c:extLst>
        </c:ser>
        <c:dLbls>
          <c:showLegendKey val="0"/>
          <c:showVal val="0"/>
          <c:showCatName val="0"/>
          <c:showSerName val="0"/>
          <c:showPercent val="0"/>
          <c:showBubbleSize val="0"/>
        </c:dLbls>
        <c:marker val="1"/>
        <c:smooth val="0"/>
        <c:axId val="270284831"/>
        <c:axId val="270279551"/>
      </c:lineChart>
      <c:catAx>
        <c:axId val="27028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0279551"/>
        <c:crosses val="autoZero"/>
        <c:auto val="1"/>
        <c:lblAlgn val="ctr"/>
        <c:lblOffset val="100"/>
        <c:noMultiLvlLbl val="0"/>
      </c:catAx>
      <c:valAx>
        <c:axId val="27027955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0284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899313501144164E-2"/>
          <c:y val="3.2059186189889025E-2"/>
          <c:w val="0.9762013729977117"/>
          <c:h val="0.93588162762022198"/>
        </c:manualLayout>
      </c:layout>
      <c:lineChart>
        <c:grouping val="standard"/>
        <c:varyColors val="0"/>
        <c:ser>
          <c:idx val="0"/>
          <c:order val="0"/>
          <c:spPr>
            <a:ln w="28575" cmpd="sng" algn="ctr">
              <a:solidFill>
                <a:schemeClr val="tx1"/>
              </a:solidFill>
              <a:prstDash val="solid"/>
            </a:ln>
          </c:spPr>
          <c:marker>
            <c:symbol val="none"/>
          </c:marker>
          <c:dPt>
            <c:idx val="0"/>
            <c:bubble3D val="0"/>
            <c:extLst>
              <c:ext xmlns:c16="http://schemas.microsoft.com/office/drawing/2014/chart" uri="{C3380CC4-5D6E-409C-BE32-E72D297353CC}">
                <c16:uniqueId val="{00000000-5041-4F9B-91A8-71F1CA5A6BA3}"/>
              </c:ext>
            </c:extLst>
          </c:dPt>
          <c:dPt>
            <c:idx val="1"/>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1-5041-4F9B-91A8-71F1CA5A6BA3}"/>
              </c:ext>
            </c:extLst>
          </c:dPt>
          <c:dPt>
            <c:idx val="2"/>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2-5041-4F9B-91A8-71F1CA5A6BA3}"/>
              </c:ext>
            </c:extLst>
          </c:dPt>
          <c:dPt>
            <c:idx val="3"/>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3-5041-4F9B-91A8-71F1CA5A6BA3}"/>
              </c:ext>
            </c:extLst>
          </c:dPt>
          <c:dPt>
            <c:idx val="4"/>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4-5041-4F9B-91A8-71F1CA5A6BA3}"/>
              </c:ext>
            </c:extLst>
          </c:dPt>
          <c:dPt>
            <c:idx val="5"/>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5-5041-4F9B-91A8-71F1CA5A6BA3}"/>
              </c:ext>
            </c:extLst>
          </c:dPt>
          <c:dPt>
            <c:idx val="6"/>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6-5041-4F9B-91A8-71F1CA5A6BA3}"/>
              </c:ext>
            </c:extLst>
          </c:dPt>
          <c:dPt>
            <c:idx val="7"/>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7-5041-4F9B-91A8-71F1CA5A6BA3}"/>
              </c:ext>
            </c:extLst>
          </c:dPt>
          <c:dPt>
            <c:idx val="8"/>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8-5041-4F9B-91A8-71F1CA5A6BA3}"/>
              </c:ext>
            </c:extLst>
          </c:dPt>
          <c:dPt>
            <c:idx val="9"/>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9-5041-4F9B-91A8-71F1CA5A6BA3}"/>
              </c:ext>
            </c:extLst>
          </c:dPt>
          <c:dPt>
            <c:idx val="10"/>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A-5041-4F9B-91A8-71F1CA5A6BA3}"/>
              </c:ext>
            </c:extLst>
          </c:dPt>
          <c:dPt>
            <c:idx val="11"/>
            <c:marker>
              <c:symbol val="circle"/>
              <c:size val="5"/>
            </c:marker>
            <c:bubble3D val="0"/>
            <c:extLst>
              <c:ext xmlns:c16="http://schemas.microsoft.com/office/drawing/2014/chart" uri="{C3380CC4-5D6E-409C-BE32-E72D297353CC}">
                <c16:uniqueId val="{0000000B-0E51-458C-87F1-9507AF1303A8}"/>
              </c:ext>
            </c:extLst>
          </c:dPt>
          <c:cat>
            <c:strRef>
              <c:f>Sheet1!$A$1:$L$1</c:f>
              <c:strCache>
                <c:ptCount val="12"/>
                <c:pt idx="1">
                  <c:v>WK 1</c:v>
                </c:pt>
                <c:pt idx="2">
                  <c:v>WK 2</c:v>
                </c:pt>
                <c:pt idx="3">
                  <c:v>WK 3</c:v>
                </c:pt>
                <c:pt idx="4">
                  <c:v>WK 4</c:v>
                </c:pt>
                <c:pt idx="5">
                  <c:v>WK 5</c:v>
                </c:pt>
                <c:pt idx="6">
                  <c:v>WK 6</c:v>
                </c:pt>
                <c:pt idx="7">
                  <c:v>WK 7</c:v>
                </c:pt>
                <c:pt idx="8">
                  <c:v>WK 8</c:v>
                </c:pt>
                <c:pt idx="9">
                  <c:v>WK 9</c:v>
                </c:pt>
                <c:pt idx="10">
                  <c:v>WK 10</c:v>
                </c:pt>
                <c:pt idx="11">
                  <c:v>WK 11</c:v>
                </c:pt>
              </c:strCache>
            </c:strRef>
          </c:cat>
          <c:val>
            <c:numRef>
              <c:f>Sheet1!$A$2:$L$2</c:f>
              <c:numCache>
                <c:formatCode>General</c:formatCode>
                <c:ptCount val="12"/>
                <c:pt idx="0">
                  <c:v>0</c:v>
                </c:pt>
                <c:pt idx="1">
                  <c:v>3987480</c:v>
                </c:pt>
                <c:pt idx="2">
                  <c:v>14419440</c:v>
                </c:pt>
                <c:pt idx="3">
                  <c:v>21151935</c:v>
                </c:pt>
                <c:pt idx="4">
                  <c:v>27569640</c:v>
                </c:pt>
                <c:pt idx="5">
                  <c:v>30427530</c:v>
                </c:pt>
                <c:pt idx="6">
                  <c:v>36916950</c:v>
                </c:pt>
                <c:pt idx="7">
                  <c:v>36662220</c:v>
                </c:pt>
                <c:pt idx="8">
                  <c:v>38510010</c:v>
                </c:pt>
                <c:pt idx="9">
                  <c:v>38972220</c:v>
                </c:pt>
                <c:pt idx="10">
                  <c:v>40154310</c:v>
                </c:pt>
                <c:pt idx="11">
                  <c:v>40467840</c:v>
                </c:pt>
              </c:numCache>
            </c:numRef>
          </c:val>
          <c:smooth val="0"/>
          <c:extLst>
            <c:ext xmlns:c16="http://schemas.microsoft.com/office/drawing/2014/chart" uri="{C3380CC4-5D6E-409C-BE32-E72D297353CC}">
              <c16:uniqueId val="{0000000B-5041-4F9B-91A8-71F1CA5A6BA3}"/>
            </c:ext>
          </c:extLst>
        </c:ser>
        <c:ser>
          <c:idx val="1"/>
          <c:order val="1"/>
          <c:spPr>
            <a:ln w="28575" cmpd="sng" algn="ctr">
              <a:solidFill>
                <a:schemeClr val="accent2"/>
              </a:solidFill>
              <a:prstDash val="solid"/>
            </a:ln>
          </c:spPr>
          <c:marker>
            <c:symbol val="none"/>
          </c:marker>
          <c:dPt>
            <c:idx val="0"/>
            <c:bubble3D val="0"/>
            <c:extLst>
              <c:ext xmlns:c16="http://schemas.microsoft.com/office/drawing/2014/chart" uri="{C3380CC4-5D6E-409C-BE32-E72D297353CC}">
                <c16:uniqueId val="{0000000C-5041-4F9B-91A8-71F1CA5A6BA3}"/>
              </c:ext>
            </c:extLst>
          </c:dPt>
          <c:dPt>
            <c:idx val="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D-5041-4F9B-91A8-71F1CA5A6BA3}"/>
              </c:ext>
            </c:extLst>
          </c:dPt>
          <c:dPt>
            <c:idx val="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E-5041-4F9B-91A8-71F1CA5A6BA3}"/>
              </c:ext>
            </c:extLst>
          </c:dPt>
          <c:dPt>
            <c:idx val="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F-5041-4F9B-91A8-71F1CA5A6BA3}"/>
              </c:ext>
            </c:extLst>
          </c:dPt>
          <c:dPt>
            <c:idx val="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0-5041-4F9B-91A8-71F1CA5A6BA3}"/>
              </c:ext>
            </c:extLst>
          </c:dPt>
          <c:dPt>
            <c:idx val="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1-5041-4F9B-91A8-71F1CA5A6BA3}"/>
              </c:ext>
            </c:extLst>
          </c:dPt>
          <c:dPt>
            <c:idx val="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2-5041-4F9B-91A8-71F1CA5A6BA3}"/>
              </c:ext>
            </c:extLst>
          </c:dPt>
          <c:dPt>
            <c:idx val="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3-5041-4F9B-91A8-71F1CA5A6BA3}"/>
              </c:ext>
            </c:extLst>
          </c:dPt>
          <c:dPt>
            <c:idx val="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4-5041-4F9B-91A8-71F1CA5A6BA3}"/>
              </c:ext>
            </c:extLst>
          </c:dPt>
          <c:dPt>
            <c:idx val="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5-5041-4F9B-91A8-71F1CA5A6BA3}"/>
              </c:ext>
            </c:extLst>
          </c:dPt>
          <c:dPt>
            <c:idx val="1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6-5041-4F9B-91A8-71F1CA5A6BA3}"/>
              </c:ext>
            </c:extLst>
          </c:dPt>
          <c:dPt>
            <c:idx val="11"/>
            <c:marker>
              <c:symbol val="circle"/>
              <c:size val="5"/>
            </c:marker>
            <c:bubble3D val="0"/>
            <c:extLst>
              <c:ext xmlns:c16="http://schemas.microsoft.com/office/drawing/2014/chart" uri="{C3380CC4-5D6E-409C-BE32-E72D297353CC}">
                <c16:uniqueId val="{00000017-0E51-458C-87F1-9507AF1303A8}"/>
              </c:ext>
            </c:extLst>
          </c:dPt>
          <c:cat>
            <c:strRef>
              <c:f>Sheet1!$A$1:$L$1</c:f>
              <c:strCache>
                <c:ptCount val="12"/>
                <c:pt idx="1">
                  <c:v>WK 1</c:v>
                </c:pt>
                <c:pt idx="2">
                  <c:v>WK 2</c:v>
                </c:pt>
                <c:pt idx="3">
                  <c:v>WK 3</c:v>
                </c:pt>
                <c:pt idx="4">
                  <c:v>WK 4</c:v>
                </c:pt>
                <c:pt idx="5">
                  <c:v>WK 5</c:v>
                </c:pt>
                <c:pt idx="6">
                  <c:v>WK 6</c:v>
                </c:pt>
                <c:pt idx="7">
                  <c:v>WK 7</c:v>
                </c:pt>
                <c:pt idx="8">
                  <c:v>WK 8</c:v>
                </c:pt>
                <c:pt idx="9">
                  <c:v>WK 9</c:v>
                </c:pt>
                <c:pt idx="10">
                  <c:v>WK 10</c:v>
                </c:pt>
                <c:pt idx="11">
                  <c:v>WK 11</c:v>
                </c:pt>
              </c:strCache>
            </c:strRef>
          </c:cat>
          <c:val>
            <c:numRef>
              <c:f>Sheet1!$A$3:$L$3</c:f>
              <c:numCache>
                <c:formatCode>General</c:formatCode>
                <c:ptCount val="12"/>
                <c:pt idx="0">
                  <c:v>0</c:v>
                </c:pt>
                <c:pt idx="1">
                  <c:v>2968665</c:v>
                </c:pt>
                <c:pt idx="2">
                  <c:v>11806725</c:v>
                </c:pt>
                <c:pt idx="3">
                  <c:v>15952230</c:v>
                </c:pt>
                <c:pt idx="4">
                  <c:v>20364540</c:v>
                </c:pt>
                <c:pt idx="5">
                  <c:v>23825445</c:v>
                </c:pt>
                <c:pt idx="6">
                  <c:v>27114255</c:v>
                </c:pt>
                <c:pt idx="7">
                  <c:v>29598030</c:v>
                </c:pt>
                <c:pt idx="8">
                  <c:v>31057950</c:v>
                </c:pt>
                <c:pt idx="9">
                  <c:v>30978990</c:v>
                </c:pt>
                <c:pt idx="10">
                  <c:v>33268200</c:v>
                </c:pt>
                <c:pt idx="11">
                  <c:v>32868360</c:v>
                </c:pt>
              </c:numCache>
            </c:numRef>
          </c:val>
          <c:smooth val="0"/>
          <c:extLst>
            <c:ext xmlns:c16="http://schemas.microsoft.com/office/drawing/2014/chart" uri="{C3380CC4-5D6E-409C-BE32-E72D297353CC}">
              <c16:uniqueId val="{00000017-5041-4F9B-91A8-71F1CA5A6BA3}"/>
            </c:ext>
          </c:extLst>
        </c:ser>
        <c:dLbls>
          <c:showLegendKey val="0"/>
          <c:showVal val="0"/>
          <c:showCatName val="0"/>
          <c:showSerName val="0"/>
          <c:showPercent val="0"/>
          <c:showBubbleSize val="0"/>
        </c:dLbls>
        <c:smooth val="0"/>
        <c:axId val="348274063"/>
        <c:axId val="1"/>
      </c:lineChart>
      <c:catAx>
        <c:axId val="348274063"/>
        <c:scaling>
          <c:orientation val="minMax"/>
        </c:scaling>
        <c:delete val="0"/>
        <c:axPos val="b"/>
        <c:majorGridlines>
          <c:spPr>
            <a:ln>
              <a:noFill/>
            </a:ln>
          </c:spPr>
        </c:majorGridlines>
        <c:numFmt formatCode="General" sourceLinked="1"/>
        <c:majorTickMark val="out"/>
        <c:minorTickMark val="none"/>
        <c:tickLblPos val="nextTo"/>
        <c:spPr>
          <a:ln w="9525" cmpd="sng" algn="ctr">
            <a:solidFill>
              <a:schemeClr val="tx1"/>
            </a:solidFill>
            <a:prstDash val="solid"/>
          </a:ln>
        </c:spPr>
        <c:txPr>
          <a:bodyPr wrap="none"/>
          <a:lstStyle/>
          <a:p>
            <a:pPr>
              <a:defRPr sz="1200" b="1">
                <a:latin typeface="+mn-lt"/>
                <a:ea typeface="+mn-ea"/>
                <a:cs typeface="+mn-cs"/>
              </a:defRPr>
            </a:pPr>
            <a:endParaRPr lang="en-US"/>
          </a:p>
        </c:txPr>
        <c:crossAx val="1"/>
        <c:crosses val="min"/>
        <c:auto val="0"/>
        <c:lblAlgn val="ctr"/>
        <c:lblOffset val="100"/>
        <c:noMultiLvlLbl val="0"/>
      </c:catAx>
      <c:valAx>
        <c:axId val="1"/>
        <c:scaling>
          <c:orientation val="minMax"/>
          <c:max val="45000000"/>
          <c:min val="0"/>
        </c:scaling>
        <c:delete val="0"/>
        <c:axPos val="l"/>
        <c:majorGridlines>
          <c:spPr>
            <a:ln>
              <a:noFill/>
            </a:ln>
          </c:spPr>
        </c:majorGridlines>
        <c:numFmt formatCode="#,##0" sourceLinked="0"/>
        <c:majorTickMark val="out"/>
        <c:minorTickMark val="none"/>
        <c:tickLblPos val="nextTo"/>
        <c:spPr>
          <a:ln w="9525" cmpd="sng" algn="ctr">
            <a:solidFill>
              <a:schemeClr val="tx1"/>
            </a:solidFill>
            <a:prstDash val="solid"/>
          </a:ln>
        </c:spPr>
        <c:txPr>
          <a:bodyPr wrap="none"/>
          <a:lstStyle/>
          <a:p>
            <a:pPr>
              <a:defRPr sz="1200" b="1">
                <a:latin typeface="+mn-lt"/>
                <a:ea typeface="+mn-ea"/>
                <a:cs typeface="+mn-cs"/>
              </a:defRPr>
            </a:pPr>
            <a:endParaRPr lang="en-US"/>
          </a:p>
        </c:txPr>
        <c:crossAx val="348274063"/>
        <c:crosses val="min"/>
        <c:crossBetween val="midCat"/>
        <c:majorUnit val="5000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541010770505385E-2"/>
          <c:y val="5.450733752620545E-2"/>
          <c:w val="0.95691797845898918"/>
          <c:h val="0.89098532494758909"/>
        </c:manualLayout>
      </c:layout>
      <c:lineChart>
        <c:grouping val="standard"/>
        <c:varyColors val="0"/>
        <c:ser>
          <c:idx val="0"/>
          <c:order val="0"/>
          <c:tx>
            <c:strRef>
              <c:f>Sheet1!$A$2</c:f>
              <c:strCache>
                <c:ptCount val="1"/>
                <c:pt idx="0">
                  <c:v>AMI</c:v>
                </c:pt>
              </c:strCache>
            </c:strRef>
          </c:tx>
          <c:spPr>
            <a:ln w="28575" cmpd="sng" algn="ctr">
              <a:solidFill>
                <a:schemeClr val="tx1"/>
              </a:solidFill>
              <a:prstDash val="solid"/>
            </a:ln>
          </c:spPr>
          <c:marker>
            <c:symbol val="none"/>
          </c:marker>
          <c:dPt>
            <c:idx val="0"/>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0-23AF-4207-AA78-DB2214707818}"/>
              </c:ext>
            </c:extLst>
          </c:dPt>
          <c:dPt>
            <c:idx val="1"/>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1-23AF-4207-AA78-DB2214707818}"/>
              </c:ext>
            </c:extLst>
          </c:dPt>
          <c:dPt>
            <c:idx val="2"/>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2-23AF-4207-AA78-DB2214707818}"/>
              </c:ext>
            </c:extLst>
          </c:dPt>
          <c:dPt>
            <c:idx val="3"/>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3-23AF-4207-AA78-DB2214707818}"/>
              </c:ext>
            </c:extLst>
          </c:dPt>
          <c:dPt>
            <c:idx val="4"/>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4-23AF-4207-AA78-DB2214707818}"/>
              </c:ext>
            </c:extLst>
          </c:dPt>
          <c:dPt>
            <c:idx val="5"/>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5-23AF-4207-AA78-DB2214707818}"/>
              </c:ext>
            </c:extLst>
          </c:dPt>
          <c:dPt>
            <c:idx val="6"/>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6-23AF-4207-AA78-DB2214707818}"/>
              </c:ext>
            </c:extLst>
          </c:dPt>
          <c:dPt>
            <c:idx val="7"/>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7-23AF-4207-AA78-DB2214707818}"/>
              </c:ext>
            </c:extLst>
          </c:dPt>
          <c:dPt>
            <c:idx val="8"/>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8-23AF-4207-AA78-DB2214707818}"/>
              </c:ext>
            </c:extLst>
          </c:dPt>
          <c:dPt>
            <c:idx val="9"/>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9-23AF-4207-AA78-DB2214707818}"/>
              </c:ext>
            </c:extLst>
          </c:dPt>
          <c:dPt>
            <c:idx val="10"/>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A-23AF-4207-AA78-DB2214707818}"/>
              </c:ext>
            </c:extLst>
          </c:dPt>
          <c:cat>
            <c:strRef>
              <c:f>Sheet1!$B$1:$L$1</c:f>
              <c:strCache>
                <c:ptCount val="11"/>
                <c:pt idx="0">
                  <c:v>WK 1</c:v>
                </c:pt>
                <c:pt idx="1">
                  <c:v>WK 2</c:v>
                </c:pt>
                <c:pt idx="2">
                  <c:v>WK 3</c:v>
                </c:pt>
                <c:pt idx="3">
                  <c:v>WK 4</c:v>
                </c:pt>
                <c:pt idx="4">
                  <c:v>WK 5</c:v>
                </c:pt>
                <c:pt idx="5">
                  <c:v>WK 6</c:v>
                </c:pt>
                <c:pt idx="6">
                  <c:v>WK 7</c:v>
                </c:pt>
                <c:pt idx="7">
                  <c:v>WK 8</c:v>
                </c:pt>
                <c:pt idx="8">
                  <c:v>WK 9</c:v>
                </c:pt>
                <c:pt idx="9">
                  <c:v>WK 10</c:v>
                </c:pt>
                <c:pt idx="10">
                  <c:v>WK 11</c:v>
                </c:pt>
              </c:strCache>
            </c:strRef>
          </c:cat>
          <c:val>
            <c:numRef>
              <c:f>Sheet1!$B$2:$L$2</c:f>
              <c:numCache>
                <c:formatCode>General</c:formatCode>
                <c:ptCount val="11"/>
                <c:pt idx="0">
                  <c:v>0</c:v>
                </c:pt>
                <c:pt idx="1">
                  <c:v>1986810</c:v>
                </c:pt>
                <c:pt idx="2">
                  <c:v>4951170</c:v>
                </c:pt>
                <c:pt idx="3">
                  <c:v>7082460</c:v>
                </c:pt>
                <c:pt idx="4">
                  <c:v>9154950</c:v>
                </c:pt>
                <c:pt idx="5">
                  <c:v>11890725</c:v>
                </c:pt>
                <c:pt idx="6">
                  <c:v>13956600</c:v>
                </c:pt>
                <c:pt idx="7">
                  <c:v>13748595</c:v>
                </c:pt>
                <c:pt idx="8">
                  <c:v>13686120</c:v>
                </c:pt>
                <c:pt idx="9">
                  <c:v>13576290</c:v>
                </c:pt>
                <c:pt idx="10">
                  <c:v>13652310</c:v>
                </c:pt>
              </c:numCache>
            </c:numRef>
          </c:val>
          <c:smooth val="0"/>
          <c:extLst>
            <c:ext xmlns:c16="http://schemas.microsoft.com/office/drawing/2014/chart" uri="{C3380CC4-5D6E-409C-BE32-E72D297353CC}">
              <c16:uniqueId val="{0000000B-23AF-4207-AA78-DB2214707818}"/>
            </c:ext>
          </c:extLst>
        </c:ser>
        <c:ser>
          <c:idx val="1"/>
          <c:order val="1"/>
          <c:tx>
            <c:strRef>
              <c:f>Sheet1!$A$3</c:f>
              <c:strCache>
                <c:ptCount val="1"/>
                <c:pt idx="0">
                  <c:v>Custom (100%)</c:v>
                </c:pt>
              </c:strCache>
            </c:strRef>
          </c:tx>
          <c:spPr>
            <a:ln w="28575" cmpd="sng" algn="ctr">
              <a:solidFill>
                <a:schemeClr val="accent2"/>
              </a:solidFill>
              <a:prstDash val="solid"/>
            </a:ln>
          </c:spPr>
          <c:marker>
            <c:symbol val="none"/>
          </c:marker>
          <c:dPt>
            <c:idx val="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C-23AF-4207-AA78-DB2214707818}"/>
              </c:ext>
            </c:extLst>
          </c:dPt>
          <c:dPt>
            <c:idx val="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D-23AF-4207-AA78-DB2214707818}"/>
              </c:ext>
            </c:extLst>
          </c:dPt>
          <c:dPt>
            <c:idx val="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E-23AF-4207-AA78-DB2214707818}"/>
              </c:ext>
            </c:extLst>
          </c:dPt>
          <c:dPt>
            <c:idx val="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F-23AF-4207-AA78-DB2214707818}"/>
              </c:ext>
            </c:extLst>
          </c:dPt>
          <c:dPt>
            <c:idx val="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0-23AF-4207-AA78-DB2214707818}"/>
              </c:ext>
            </c:extLst>
          </c:dPt>
          <c:dPt>
            <c:idx val="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1-23AF-4207-AA78-DB2214707818}"/>
              </c:ext>
            </c:extLst>
          </c:dPt>
          <c:dPt>
            <c:idx val="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2-23AF-4207-AA78-DB2214707818}"/>
              </c:ext>
            </c:extLst>
          </c:dPt>
          <c:dPt>
            <c:idx val="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3-23AF-4207-AA78-DB2214707818}"/>
              </c:ext>
            </c:extLst>
          </c:dPt>
          <c:dPt>
            <c:idx val="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4-23AF-4207-AA78-DB2214707818}"/>
              </c:ext>
            </c:extLst>
          </c:dPt>
          <c:dPt>
            <c:idx val="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5-23AF-4207-AA78-DB2214707818}"/>
              </c:ext>
            </c:extLst>
          </c:dPt>
          <c:dPt>
            <c:idx val="1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6-23AF-4207-AA78-DB2214707818}"/>
              </c:ext>
            </c:extLst>
          </c:dPt>
          <c:cat>
            <c:strRef>
              <c:f>Sheet1!$B$1:$L$1</c:f>
              <c:strCache>
                <c:ptCount val="11"/>
                <c:pt idx="0">
                  <c:v>WK 1</c:v>
                </c:pt>
                <c:pt idx="1">
                  <c:v>WK 2</c:v>
                </c:pt>
                <c:pt idx="2">
                  <c:v>WK 3</c:v>
                </c:pt>
                <c:pt idx="3">
                  <c:v>WK 4</c:v>
                </c:pt>
                <c:pt idx="4">
                  <c:v>WK 5</c:v>
                </c:pt>
                <c:pt idx="5">
                  <c:v>WK 6</c:v>
                </c:pt>
                <c:pt idx="6">
                  <c:v>WK 7</c:v>
                </c:pt>
                <c:pt idx="7">
                  <c:v>WK 8</c:v>
                </c:pt>
                <c:pt idx="8">
                  <c:v>WK 9</c:v>
                </c:pt>
                <c:pt idx="9">
                  <c:v>WK 10</c:v>
                </c:pt>
                <c:pt idx="10">
                  <c:v>WK 11</c:v>
                </c:pt>
              </c:strCache>
            </c:strRef>
          </c:cat>
          <c:val>
            <c:numRef>
              <c:f>Sheet1!$B$3:$L$3</c:f>
              <c:numCache>
                <c:formatCode>General</c:formatCode>
                <c:ptCount val="11"/>
                <c:pt idx="0">
                  <c:v>0</c:v>
                </c:pt>
                <c:pt idx="1">
                  <c:v>905205</c:v>
                </c:pt>
                <c:pt idx="2">
                  <c:v>2428335</c:v>
                </c:pt>
                <c:pt idx="3">
                  <c:v>4069380</c:v>
                </c:pt>
                <c:pt idx="4">
                  <c:v>5430075</c:v>
                </c:pt>
                <c:pt idx="5">
                  <c:v>7491330</c:v>
                </c:pt>
                <c:pt idx="6">
                  <c:v>9484230</c:v>
                </c:pt>
                <c:pt idx="7">
                  <c:v>9410625</c:v>
                </c:pt>
                <c:pt idx="8">
                  <c:v>9316335</c:v>
                </c:pt>
                <c:pt idx="9">
                  <c:v>9635955</c:v>
                </c:pt>
                <c:pt idx="10">
                  <c:v>9553425</c:v>
                </c:pt>
              </c:numCache>
            </c:numRef>
          </c:val>
          <c:smooth val="0"/>
          <c:extLst>
            <c:ext xmlns:c16="http://schemas.microsoft.com/office/drawing/2014/chart" uri="{C3380CC4-5D6E-409C-BE32-E72D297353CC}">
              <c16:uniqueId val="{00000017-23AF-4207-AA78-DB2214707818}"/>
            </c:ext>
          </c:extLst>
        </c:ser>
        <c:dLbls>
          <c:showLegendKey val="0"/>
          <c:showVal val="0"/>
          <c:showCatName val="0"/>
          <c:showSerName val="0"/>
          <c:showPercent val="0"/>
          <c:showBubbleSize val="0"/>
        </c:dLbls>
        <c:smooth val="0"/>
        <c:axId val="217494399"/>
        <c:axId val="1"/>
      </c:lineChart>
      <c:catAx>
        <c:axId val="217494399"/>
        <c:scaling>
          <c:orientation val="minMax"/>
        </c:scaling>
        <c:delete val="0"/>
        <c:axPos val="b"/>
        <c:majorGridlines>
          <c:spPr>
            <a:ln>
              <a:noFill/>
            </a:ln>
          </c:spPr>
        </c:majorGridlines>
        <c:numFmt formatCode="General" sourceLinked="1"/>
        <c:majorTickMark val="out"/>
        <c:minorTickMark val="none"/>
        <c:tickLblPos val="nextTo"/>
        <c:spPr>
          <a:ln w="9525" cmpd="sng" algn="ctr">
            <a:solidFill>
              <a:schemeClr val="tx1"/>
            </a:solidFill>
            <a:prstDash val="solid"/>
          </a:ln>
        </c:spPr>
        <c:txPr>
          <a:bodyPr wrap="none"/>
          <a:lstStyle/>
          <a:p>
            <a:pPr>
              <a:defRPr sz="1050" b="1">
                <a:latin typeface="+mn-lt"/>
                <a:ea typeface="+mn-ea"/>
                <a:cs typeface="+mn-cs"/>
              </a:defRPr>
            </a:pPr>
            <a:endParaRPr lang="en-US"/>
          </a:p>
        </c:txPr>
        <c:crossAx val="1"/>
        <c:crosses val="min"/>
        <c:auto val="0"/>
        <c:lblAlgn val="ctr"/>
        <c:lblOffset val="100"/>
        <c:noMultiLvlLbl val="0"/>
      </c:catAx>
      <c:valAx>
        <c:axId val="1"/>
        <c:scaling>
          <c:orientation val="minMax"/>
          <c:max val="15000000"/>
          <c:min val="0"/>
        </c:scaling>
        <c:delete val="0"/>
        <c:axPos val="l"/>
        <c:majorGridlines>
          <c:spPr>
            <a:ln>
              <a:noFill/>
            </a:ln>
          </c:spPr>
        </c:majorGridlines>
        <c:numFmt formatCode="#,##0" sourceLinked="0"/>
        <c:majorTickMark val="out"/>
        <c:minorTickMark val="none"/>
        <c:tickLblPos val="nextTo"/>
        <c:spPr>
          <a:ln w="9525" cmpd="sng" algn="ctr">
            <a:solidFill>
              <a:schemeClr val="tx1"/>
            </a:solidFill>
            <a:prstDash val="solid"/>
          </a:ln>
        </c:spPr>
        <c:txPr>
          <a:bodyPr wrap="none"/>
          <a:lstStyle/>
          <a:p>
            <a:pPr>
              <a:defRPr sz="900" b="1">
                <a:latin typeface="+mn-lt"/>
                <a:ea typeface="+mn-ea"/>
                <a:cs typeface="+mn-cs"/>
              </a:defRPr>
            </a:pPr>
            <a:endParaRPr lang="en-US"/>
          </a:p>
        </c:txPr>
        <c:crossAx val="217494399"/>
        <c:crosses val="min"/>
        <c:crossBetween val="midCat"/>
        <c:majorUnit val="5000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68719336376392"/>
          <c:y val="4.275825383058688E-2"/>
          <c:w val="0.95691797845898918"/>
          <c:h val="0.89098532494758909"/>
        </c:manualLayout>
      </c:layout>
      <c:lineChart>
        <c:grouping val="standard"/>
        <c:varyColors val="0"/>
        <c:ser>
          <c:idx val="0"/>
          <c:order val="0"/>
          <c:tx>
            <c:strRef>
              <c:f>Sheet1!$A$2</c:f>
              <c:strCache>
                <c:ptCount val="1"/>
                <c:pt idx="0">
                  <c:v>AMI</c:v>
                </c:pt>
              </c:strCache>
            </c:strRef>
          </c:tx>
          <c:spPr>
            <a:ln w="28575" cmpd="sng" algn="ctr">
              <a:solidFill>
                <a:schemeClr val="tx1"/>
              </a:solidFill>
              <a:prstDash val="solid"/>
            </a:ln>
          </c:spPr>
          <c:marker>
            <c:symbol val="none"/>
          </c:marker>
          <c:dPt>
            <c:idx val="0"/>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0-A686-43B0-BE7C-B06986C2ED0D}"/>
              </c:ext>
            </c:extLst>
          </c:dPt>
          <c:dPt>
            <c:idx val="1"/>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1-A686-43B0-BE7C-B06986C2ED0D}"/>
              </c:ext>
            </c:extLst>
          </c:dPt>
          <c:dPt>
            <c:idx val="2"/>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2-A686-43B0-BE7C-B06986C2ED0D}"/>
              </c:ext>
            </c:extLst>
          </c:dPt>
          <c:dPt>
            <c:idx val="3"/>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3-A686-43B0-BE7C-B06986C2ED0D}"/>
              </c:ext>
            </c:extLst>
          </c:dPt>
          <c:dPt>
            <c:idx val="4"/>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4-A686-43B0-BE7C-B06986C2ED0D}"/>
              </c:ext>
            </c:extLst>
          </c:dPt>
          <c:dPt>
            <c:idx val="5"/>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5-A686-43B0-BE7C-B06986C2ED0D}"/>
              </c:ext>
            </c:extLst>
          </c:dPt>
          <c:dPt>
            <c:idx val="6"/>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6-A686-43B0-BE7C-B06986C2ED0D}"/>
              </c:ext>
            </c:extLst>
          </c:dPt>
          <c:dPt>
            <c:idx val="7"/>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7-A686-43B0-BE7C-B06986C2ED0D}"/>
              </c:ext>
            </c:extLst>
          </c:dPt>
          <c:dPt>
            <c:idx val="8"/>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8-A686-43B0-BE7C-B06986C2ED0D}"/>
              </c:ext>
            </c:extLst>
          </c:dPt>
          <c:dPt>
            <c:idx val="9"/>
            <c:marker>
              <c:symbol val="circle"/>
              <c:size val="5"/>
              <c:spPr>
                <a:solidFill>
                  <a:schemeClr val="tx1"/>
                </a:solidFill>
                <a:ln w="9525" cmpd="sng" algn="ctr">
                  <a:solidFill>
                    <a:schemeClr val="tx1"/>
                  </a:solidFill>
                  <a:prstDash val="solid"/>
                </a:ln>
              </c:spPr>
            </c:marker>
            <c:bubble3D val="0"/>
            <c:extLst>
              <c:ext xmlns:c16="http://schemas.microsoft.com/office/drawing/2014/chart" uri="{C3380CC4-5D6E-409C-BE32-E72D297353CC}">
                <c16:uniqueId val="{00000009-A686-43B0-BE7C-B06986C2ED0D}"/>
              </c:ext>
            </c:extLst>
          </c:dPt>
          <c:cat>
            <c:strRef>
              <c:f>Sheet1!$B$1:$L$1</c:f>
              <c:strCache>
                <c:ptCount val="11"/>
                <c:pt idx="0">
                  <c:v>WK 1</c:v>
                </c:pt>
                <c:pt idx="1">
                  <c:v>WK 2</c:v>
                </c:pt>
                <c:pt idx="2">
                  <c:v>WK 3</c:v>
                </c:pt>
                <c:pt idx="3">
                  <c:v>WK 4</c:v>
                </c:pt>
                <c:pt idx="4">
                  <c:v>WK 5</c:v>
                </c:pt>
                <c:pt idx="5">
                  <c:v>WK 6</c:v>
                </c:pt>
                <c:pt idx="6">
                  <c:v>WK 7</c:v>
                </c:pt>
                <c:pt idx="7">
                  <c:v>WK 8</c:v>
                </c:pt>
                <c:pt idx="8">
                  <c:v>WK 9</c:v>
                </c:pt>
                <c:pt idx="9">
                  <c:v>WK 10</c:v>
                </c:pt>
                <c:pt idx="10">
                  <c:v>WK 11</c:v>
                </c:pt>
              </c:strCache>
            </c:strRef>
          </c:cat>
          <c:val>
            <c:numRef>
              <c:f>Sheet1!$C$2:$L$2</c:f>
              <c:numCache>
                <c:formatCode>General</c:formatCode>
                <c:ptCount val="10"/>
                <c:pt idx="0">
                  <c:v>3807300</c:v>
                </c:pt>
                <c:pt idx="1">
                  <c:v>12269250</c:v>
                </c:pt>
                <c:pt idx="2">
                  <c:v>16028250</c:v>
                </c:pt>
                <c:pt idx="3">
                  <c:v>20428800</c:v>
                </c:pt>
                <c:pt idx="4">
                  <c:v>22187550</c:v>
                </c:pt>
                <c:pt idx="5">
                  <c:v>24554250</c:v>
                </c:pt>
                <c:pt idx="6">
                  <c:v>26694150</c:v>
                </c:pt>
                <c:pt idx="7">
                  <c:v>28521150</c:v>
                </c:pt>
                <c:pt idx="8">
                  <c:v>29433600</c:v>
                </c:pt>
                <c:pt idx="9">
                  <c:v>30996000</c:v>
                </c:pt>
              </c:numCache>
            </c:numRef>
          </c:val>
          <c:smooth val="0"/>
          <c:extLst>
            <c:ext xmlns:c16="http://schemas.microsoft.com/office/drawing/2014/chart" uri="{C3380CC4-5D6E-409C-BE32-E72D297353CC}">
              <c16:uniqueId val="{0000000B-A686-43B0-BE7C-B06986C2ED0D}"/>
            </c:ext>
          </c:extLst>
        </c:ser>
        <c:ser>
          <c:idx val="1"/>
          <c:order val="1"/>
          <c:tx>
            <c:strRef>
              <c:f>Sheet1!$A$3</c:f>
              <c:strCache>
                <c:ptCount val="1"/>
                <c:pt idx="0">
                  <c:v>Custom (100%)</c:v>
                </c:pt>
              </c:strCache>
            </c:strRef>
          </c:tx>
          <c:spPr>
            <a:ln w="28575" cmpd="sng" algn="ctr">
              <a:solidFill>
                <a:schemeClr val="accent2"/>
              </a:solidFill>
              <a:prstDash val="solid"/>
            </a:ln>
          </c:spPr>
          <c:marker>
            <c:symbol val="none"/>
          </c:marker>
          <c:dPt>
            <c:idx val="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C-A686-43B0-BE7C-B06986C2ED0D}"/>
              </c:ext>
            </c:extLst>
          </c:dPt>
          <c:dPt>
            <c:idx val="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D-A686-43B0-BE7C-B06986C2ED0D}"/>
              </c:ext>
            </c:extLst>
          </c:dPt>
          <c:dPt>
            <c:idx val="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E-A686-43B0-BE7C-B06986C2ED0D}"/>
              </c:ext>
            </c:extLst>
          </c:dPt>
          <c:dPt>
            <c:idx val="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F-A686-43B0-BE7C-B06986C2ED0D}"/>
              </c:ext>
            </c:extLst>
          </c:dPt>
          <c:dPt>
            <c:idx val="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0-A686-43B0-BE7C-B06986C2ED0D}"/>
              </c:ext>
            </c:extLst>
          </c:dPt>
          <c:dPt>
            <c:idx val="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1-A686-43B0-BE7C-B06986C2ED0D}"/>
              </c:ext>
            </c:extLst>
          </c:dPt>
          <c:dPt>
            <c:idx val="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2-A686-43B0-BE7C-B06986C2ED0D}"/>
              </c:ext>
            </c:extLst>
          </c:dPt>
          <c:dPt>
            <c:idx val="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3-A686-43B0-BE7C-B06986C2ED0D}"/>
              </c:ext>
            </c:extLst>
          </c:dPt>
          <c:dPt>
            <c:idx val="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4-A686-43B0-BE7C-B06986C2ED0D}"/>
              </c:ext>
            </c:extLst>
          </c:dPt>
          <c:dPt>
            <c:idx val="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5-A686-43B0-BE7C-B06986C2ED0D}"/>
              </c:ext>
            </c:extLst>
          </c:dPt>
          <c:cat>
            <c:strRef>
              <c:f>Sheet1!$B$1:$L$1</c:f>
              <c:strCache>
                <c:ptCount val="11"/>
                <c:pt idx="0">
                  <c:v>WK 1</c:v>
                </c:pt>
                <c:pt idx="1">
                  <c:v>WK 2</c:v>
                </c:pt>
                <c:pt idx="2">
                  <c:v>WK 3</c:v>
                </c:pt>
                <c:pt idx="3">
                  <c:v>WK 4</c:v>
                </c:pt>
                <c:pt idx="4">
                  <c:v>WK 5</c:v>
                </c:pt>
                <c:pt idx="5">
                  <c:v>WK 6</c:v>
                </c:pt>
                <c:pt idx="6">
                  <c:v>WK 7</c:v>
                </c:pt>
                <c:pt idx="7">
                  <c:v>WK 8</c:v>
                </c:pt>
                <c:pt idx="8">
                  <c:v>WK 9</c:v>
                </c:pt>
                <c:pt idx="9">
                  <c:v>WK 10</c:v>
                </c:pt>
                <c:pt idx="10">
                  <c:v>WK 11</c:v>
                </c:pt>
              </c:strCache>
            </c:strRef>
          </c:cat>
          <c:val>
            <c:numRef>
              <c:f>Sheet1!$C$3:$L$3</c:f>
              <c:numCache>
                <c:formatCode>General</c:formatCode>
                <c:ptCount val="10"/>
                <c:pt idx="0">
                  <c:v>2864400</c:v>
                </c:pt>
                <c:pt idx="1">
                  <c:v>10651200</c:v>
                </c:pt>
                <c:pt idx="2">
                  <c:v>13970250</c:v>
                </c:pt>
                <c:pt idx="3">
                  <c:v>17845800</c:v>
                </c:pt>
                <c:pt idx="4">
                  <c:v>19641300</c:v>
                </c:pt>
                <c:pt idx="5">
                  <c:v>21789600</c:v>
                </c:pt>
                <c:pt idx="6">
                  <c:v>23846550</c:v>
                </c:pt>
                <c:pt idx="7">
                  <c:v>25511850</c:v>
                </c:pt>
                <c:pt idx="8">
                  <c:v>26268900</c:v>
                </c:pt>
                <c:pt idx="9">
                  <c:v>27909000</c:v>
                </c:pt>
              </c:numCache>
            </c:numRef>
          </c:val>
          <c:smooth val="0"/>
          <c:extLst>
            <c:ext xmlns:c16="http://schemas.microsoft.com/office/drawing/2014/chart" uri="{C3380CC4-5D6E-409C-BE32-E72D297353CC}">
              <c16:uniqueId val="{00000017-A686-43B0-BE7C-B06986C2ED0D}"/>
            </c:ext>
          </c:extLst>
        </c:ser>
        <c:dLbls>
          <c:showLegendKey val="0"/>
          <c:showVal val="0"/>
          <c:showCatName val="0"/>
          <c:showSerName val="0"/>
          <c:showPercent val="0"/>
          <c:showBubbleSize val="0"/>
        </c:dLbls>
        <c:smooth val="0"/>
        <c:axId val="217494399"/>
        <c:axId val="1"/>
      </c:lineChart>
      <c:catAx>
        <c:axId val="217494399"/>
        <c:scaling>
          <c:orientation val="minMax"/>
        </c:scaling>
        <c:delete val="0"/>
        <c:axPos val="b"/>
        <c:majorGridlines>
          <c:spPr>
            <a:ln>
              <a:noFill/>
            </a:ln>
          </c:spPr>
        </c:majorGridlines>
        <c:numFmt formatCode="General" sourceLinked="1"/>
        <c:majorTickMark val="out"/>
        <c:minorTickMark val="none"/>
        <c:tickLblPos val="nextTo"/>
        <c:spPr>
          <a:ln w="9525" cmpd="sng" algn="ctr">
            <a:solidFill>
              <a:schemeClr val="tx1"/>
            </a:solidFill>
            <a:prstDash val="solid"/>
          </a:ln>
        </c:spPr>
        <c:txPr>
          <a:bodyPr wrap="none"/>
          <a:lstStyle/>
          <a:p>
            <a:pPr>
              <a:defRPr sz="1050" b="1">
                <a:latin typeface="+mn-lt"/>
                <a:ea typeface="+mn-ea"/>
                <a:cs typeface="+mn-cs"/>
              </a:defRPr>
            </a:pPr>
            <a:endParaRPr lang="en-US"/>
          </a:p>
        </c:txPr>
        <c:crossAx val="1"/>
        <c:crosses val="min"/>
        <c:auto val="0"/>
        <c:lblAlgn val="ctr"/>
        <c:lblOffset val="100"/>
        <c:noMultiLvlLbl val="0"/>
      </c:catAx>
      <c:valAx>
        <c:axId val="1"/>
        <c:scaling>
          <c:orientation val="minMax"/>
          <c:max val="31000000"/>
          <c:min val="0"/>
        </c:scaling>
        <c:delete val="0"/>
        <c:axPos val="l"/>
        <c:majorGridlines>
          <c:spPr>
            <a:ln>
              <a:noFill/>
            </a:ln>
          </c:spPr>
        </c:majorGridlines>
        <c:numFmt formatCode="#,##0" sourceLinked="0"/>
        <c:majorTickMark val="out"/>
        <c:minorTickMark val="none"/>
        <c:tickLblPos val="nextTo"/>
        <c:spPr>
          <a:ln w="9525" cmpd="sng" algn="ctr">
            <a:solidFill>
              <a:schemeClr val="tx1"/>
            </a:solidFill>
            <a:prstDash val="solid"/>
          </a:ln>
        </c:spPr>
        <c:txPr>
          <a:bodyPr wrap="none"/>
          <a:lstStyle/>
          <a:p>
            <a:pPr>
              <a:defRPr sz="900" b="1">
                <a:latin typeface="+mn-lt"/>
                <a:ea typeface="+mn-ea"/>
                <a:cs typeface="+mn-cs"/>
              </a:defRPr>
            </a:pPr>
            <a:endParaRPr lang="en-US"/>
          </a:p>
        </c:txPr>
        <c:crossAx val="217494399"/>
        <c:crosses val="min"/>
        <c:crossBetween val="midCat"/>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272F8-98D9-E845-80F8-BEAF0C5C1D4F}" type="datetimeFigureOut">
              <a:rPr lang="en-GB" smtClean="0"/>
              <a:t>01/07/2025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5F463-939E-C449-A977-0C77E7200139}" type="slidenum">
              <a:rPr lang="en-GB" smtClean="0"/>
              <a:t>‹#›</a:t>
            </a:fld>
            <a:endParaRPr lang="en-GB"/>
          </a:p>
        </p:txBody>
      </p:sp>
    </p:spTree>
    <p:extLst>
      <p:ext uri="{BB962C8B-B14F-4D97-AF65-F5344CB8AC3E}">
        <p14:creationId xmlns:p14="http://schemas.microsoft.com/office/powerpoint/2010/main" val="112984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41107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47472-170D-FE46-6DBA-11AEC935A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297AC-04C1-13C1-51C1-5EE839411347}"/>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4E9EDD96-7706-B4BD-0E6B-6DF621F5917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1515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a:extLst>
              <a:ext uri="{FF2B5EF4-FFF2-40B4-BE49-F238E27FC236}">
                <a16:creationId xmlns:a16="http://schemas.microsoft.com/office/drawing/2014/main" id="{F6B98024-6D7D-99B5-9D5D-2D7F41D538E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9674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5F463-939E-C449-A977-0C77E720013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769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341D0-341E-827D-C5E9-82FCBC4B5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78DEB-18B6-4382-6EAB-D5DC6BE056AB}"/>
              </a:ext>
            </a:extLst>
          </p:cNvPr>
          <p:cNvSpPr>
            <a:spLocks noGrp="1" noRot="1" noChangeAspect="1"/>
          </p:cNvSpPr>
          <p:nvPr>
            <p:ph type="sldImg"/>
          </p:nvPr>
        </p:nvSpPr>
        <p:spPr/>
      </p:sp>
    </p:spTree>
    <p:extLst>
      <p:ext uri="{BB962C8B-B14F-4D97-AF65-F5344CB8AC3E}">
        <p14:creationId xmlns:p14="http://schemas.microsoft.com/office/powerpoint/2010/main" val="4075842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87C8B-22BD-C6E8-2DB6-7E881E17A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A4A35-6A08-22A8-AB43-5B9A02D21478}"/>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1A53BAB2-BDE9-C5D2-BD9A-963D01CCD1B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5415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a:extLst>
              <a:ext uri="{FF2B5EF4-FFF2-40B4-BE49-F238E27FC236}">
                <a16:creationId xmlns:a16="http://schemas.microsoft.com/office/drawing/2014/main" id="{0660E012-B617-41E7-A32D-94C07D7BD1A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9117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5411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4E555-1959-BF19-4763-1D7D13ABF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4DD9A-C178-4253-BD82-8582B6803373}"/>
              </a:ext>
            </a:extLst>
          </p:cNvPr>
          <p:cNvSpPr>
            <a:spLocks noGrp="1" noRot="1" noChangeAspect="1"/>
          </p:cNvSpPr>
          <p:nvPr>
            <p:ph type="sldImg"/>
          </p:nvPr>
        </p:nvSpPr>
        <p:spPr/>
      </p:sp>
    </p:spTree>
    <p:extLst>
      <p:ext uri="{BB962C8B-B14F-4D97-AF65-F5344CB8AC3E}">
        <p14:creationId xmlns:p14="http://schemas.microsoft.com/office/powerpoint/2010/main" val="208879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FBEF8-2F93-28B4-93E1-E19968B8F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85C0C-17B1-D462-C294-7FCDABD92547}"/>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BCF028DB-E520-C482-9707-5664E0B234D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158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5C35D-D8C3-3D12-7702-00790A9CF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6638A-F70D-C74A-38B4-023B314B3A19}"/>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D32905F2-A7B5-E718-8618-7F11CE716D2A}"/>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03838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C1B81-74E0-DAFD-AA40-8301B85BA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A3132-7B62-865A-0CCC-6F27F184F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2C622-5D42-3124-C84C-BDD98C501D9C}"/>
              </a:ext>
            </a:extLst>
          </p:cNvPr>
          <p:cNvSpPr>
            <a:spLocks noGrp="1"/>
          </p:cNvSpPr>
          <p:nvPr>
            <p:ph type="body" idx="1"/>
          </p:nvPr>
        </p:nvSpPr>
        <p:spPr/>
        <p:txBody>
          <a:bodyPr/>
          <a:lstStyle/>
          <a:p>
            <a:r>
              <a:rPr lang="en-GB"/>
              <a:t>2.47, 0.95, 5.68</a:t>
            </a:r>
          </a:p>
        </p:txBody>
      </p:sp>
    </p:spTree>
    <p:extLst>
      <p:ext uri="{BB962C8B-B14F-4D97-AF65-F5344CB8AC3E}">
        <p14:creationId xmlns:p14="http://schemas.microsoft.com/office/powerpoint/2010/main" val="381220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64BA-C074-D0D9-11DB-04A42B327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A6FC5-DE00-EE12-28BB-B16C188AEC66}"/>
              </a:ext>
            </a:extLst>
          </p:cNvPr>
          <p:cNvSpPr>
            <a:spLocks noGrp="1" noRot="1" noChangeAspect="1"/>
          </p:cNvSpPr>
          <p:nvPr>
            <p:ph type="sldImg"/>
          </p:nvPr>
        </p:nvSpPr>
        <p:spPr/>
      </p:sp>
    </p:spTree>
    <p:extLst>
      <p:ext uri="{BB962C8B-B14F-4D97-AF65-F5344CB8AC3E}">
        <p14:creationId xmlns:p14="http://schemas.microsoft.com/office/powerpoint/2010/main" val="91247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BE77-30D7-17AB-B16C-A950EB8C3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E642E-F78E-D33D-FF33-B55976816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1A1D7-B954-C646-1C9C-3DD7D1279E2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7824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a:extLst>
              <a:ext uri="{FF2B5EF4-FFF2-40B4-BE49-F238E27FC236}">
                <a16:creationId xmlns:a16="http://schemas.microsoft.com/office/drawing/2014/main" id="{B2D429F7-B198-B169-5E29-01658385126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63785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4BC1-FC76-04C3-19AA-6DA7C0654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D914C-0B0F-C508-CF2D-C9956A392CB8}"/>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E73C8A38-7D60-1879-92F8-04D9C54356A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53385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15" name="Text Placeholder 29">
            <a:extLst>
              <a:ext uri="{FF2B5EF4-FFF2-40B4-BE49-F238E27FC236}">
                <a16:creationId xmlns:a16="http://schemas.microsoft.com/office/drawing/2014/main" id="{7E22E9EE-3B6B-2020-ECB4-4681D15E2754}"/>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16" name="Text Placeholder 29">
            <a:extLst>
              <a:ext uri="{FF2B5EF4-FFF2-40B4-BE49-F238E27FC236}">
                <a16:creationId xmlns:a16="http://schemas.microsoft.com/office/drawing/2014/main" id="{8504FFCC-41DB-AAF3-075F-2F14C5D05C3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17" name="object 13">
            <a:extLst>
              <a:ext uri="{FF2B5EF4-FFF2-40B4-BE49-F238E27FC236}">
                <a16:creationId xmlns:a16="http://schemas.microsoft.com/office/drawing/2014/main" id="{152F4DB4-C2E2-C734-4C0E-1FE559453870}"/>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8" name="object 14">
            <a:extLst>
              <a:ext uri="{FF2B5EF4-FFF2-40B4-BE49-F238E27FC236}">
                <a16:creationId xmlns:a16="http://schemas.microsoft.com/office/drawing/2014/main" id="{07B58914-AE85-81A3-E3E5-58337CF1EAF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9" name="object 16">
            <a:extLst>
              <a:ext uri="{FF2B5EF4-FFF2-40B4-BE49-F238E27FC236}">
                <a16:creationId xmlns:a16="http://schemas.microsoft.com/office/drawing/2014/main" id="{0E1A1386-CE1E-6C41-726C-44D1AFA4ECDD}"/>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20" name="object 17">
            <a:extLst>
              <a:ext uri="{FF2B5EF4-FFF2-40B4-BE49-F238E27FC236}">
                <a16:creationId xmlns:a16="http://schemas.microsoft.com/office/drawing/2014/main" id="{3CF2CFCA-4733-349B-98B3-CE41845EFBD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2983333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 Re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ABEAE4C5-DB2A-BD83-43B0-89B174A27FDE}"/>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8E0BC868-C6F5-051B-8DB3-A4DB513777AB}"/>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F8721592-CC71-C697-DD66-63B1333CD934}"/>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B4AD11F-0F02-617B-0D7E-8CD77031B11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A856876-FAD8-54AA-3685-CBA357D412D7}"/>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03BEBC2F-C0C0-5EDC-9744-DC43C5628458}"/>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279343789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Yellow">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112FDD2D-A017-26D9-FB07-B84B4680E67D}"/>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9BB06ED9-9166-60AD-F013-BF2F0A252B16}"/>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CFC83714-F01A-E245-F2F8-540CD0F1F363}"/>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2B6A9D3F-1347-6C40-0AAB-DCBBC92EC0C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B71C53BA-186D-FD76-6A53-5947731B4C0F}"/>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8FFD6626-1118-AD0B-4DFE-D9A478E0ACF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56509679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Orange / Bl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bg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562AEC02-4BCA-B400-01B7-820DE989C55D}"/>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C435E723-FD05-0DF0-0020-10339BC481B3}"/>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668ED928-C321-0644-DB46-0D9138296F15}"/>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C7933C78-BBF1-8AB0-16D3-88A9C4A5609C}"/>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B0E0BC01-38CD-BCAE-6272-289DCE9395BC}"/>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16312413-18B9-92A4-5FA3-41F7C1B2B954}"/>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26128193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 Pink / Pale Bl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bg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3D3C849-1F1E-5A62-BE49-2938CCDF4A30}"/>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5BB2FF09-08C5-2B37-64B4-C12EDD9A6B7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3EBF3360-0FB4-781D-A5F1-EA640D27D8A6}"/>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7CB7F55-A153-BA5F-D3C7-E4A3298CEF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AE0F4821-8760-D3BB-771B-D191CB6A76E2}"/>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58C8866A-8C4F-19C1-ECBA-5ECFD62774BB}"/>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9712756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 Purple / Ja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l="5534" r="5534"/>
          <a:stretch/>
        </p:blipFill>
        <p:spPr>
          <a:xfrm>
            <a:off x="1" y="1"/>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3D3C849-1F1E-5A62-BE49-2938CCDF4A30}"/>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5BB2FF09-08C5-2B37-64B4-C12EDD9A6B7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3EBF3360-0FB4-781D-A5F1-EA640D27D8A6}"/>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7CB7F55-A153-BA5F-D3C7-E4A3298CEF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AE0F4821-8760-D3BB-771B-D191CB6A76E2}"/>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58C8866A-8C4F-19C1-ECBA-5ECFD62774BB}"/>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417208490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 Slate / Bl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l="5534" r="5534"/>
          <a:stretch/>
        </p:blipFill>
        <p:spPr>
          <a:xfrm>
            <a:off x="0" y="1"/>
            <a:ext cx="12192000"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3D3C849-1F1E-5A62-BE49-2938CCDF4A30}"/>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5BB2FF09-08C5-2B37-64B4-C12EDD9A6B7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3EBF3360-0FB4-781D-A5F1-EA640D27D8A6}"/>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7CB7F55-A153-BA5F-D3C7-E4A3298CEF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AE0F4821-8760-D3BB-771B-D191CB6A76E2}"/>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58C8866A-8C4F-19C1-ECBA-5ECFD62774BB}"/>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281593732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Larg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69"/>
            <a:ext cx="10977268" cy="4011693"/>
          </a:xfrm>
        </p:spPr>
        <p:txBody>
          <a:bodyPr/>
          <a:lstStyle>
            <a:lvl5pPr>
              <a:defRPr/>
            </a:lvl5pPr>
            <a:lvl6pPr>
              <a:defRPr sz="1800">
                <a:latin typeface="+mn-lt"/>
              </a:defRPr>
            </a:lvl6pPr>
            <a:lvl9pPr marL="0" indent="0">
              <a:defRPr>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F247D0FD-7995-4D4C-9CB8-6101ED9870B8}"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184779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69"/>
            <a:ext cx="6054725" cy="3506411"/>
          </a:xfrm>
          <a:solidFill>
            <a:srgbClr val="F3F5F6"/>
          </a:solidFill>
        </p:spPr>
        <p:txBody>
          <a:bodyPr lIns="72000" tIns="72000" rIns="72000" bIns="72000"/>
          <a:lstStyle>
            <a:lvl1pPr marL="536575" indent="-536575">
              <a:buFont typeface="+mj-lt"/>
              <a:buAutoNum type="arabicPeriod"/>
              <a:defRPr sz="2200"/>
            </a:lvl1pPr>
            <a:lvl2pPr marL="536575" indent="-536575">
              <a:buFont typeface="+mj-lt"/>
              <a:buAutoNum type="arabicPeriod"/>
              <a:defRPr sz="2200"/>
            </a:lvl2pPr>
            <a:lvl3pPr marL="457200" indent="-457200">
              <a:buFont typeface="+mj-lt"/>
              <a:buAutoNum type="arabicPeriod"/>
              <a:defRPr sz="1800"/>
            </a:lvl3pPr>
            <a:lvl4pPr marL="457200" indent="-457200">
              <a:buFont typeface="+mj-lt"/>
              <a:buAutoNum type="arabicPeriod"/>
              <a:defRPr sz="1800"/>
            </a:lvl4pPr>
            <a:lvl5pPr marL="342900" indent="-342900">
              <a:buFont typeface="+mj-lt"/>
              <a:buAutoNum type="arabicPeriod"/>
              <a:defRPr sz="1400"/>
            </a:lvl5pPr>
            <a:lvl6pPr marL="342900" indent="-342900">
              <a:buFont typeface="+mj-lt"/>
              <a:buAutoNum type="arabicPeriod"/>
              <a:defRPr sz="1400">
                <a:latin typeface="+mn-lt"/>
              </a:defRPr>
            </a:lvl6pPr>
            <a:lvl7pPr marL="342900" indent="-342900">
              <a:buFont typeface="+mj-lt"/>
              <a:buAutoNum type="arabicPeriod"/>
              <a:defRPr sz="1200"/>
            </a:lvl7pPr>
            <a:lvl8pPr marL="342900" indent="-342900">
              <a:buFont typeface="+mj-lt"/>
              <a:buAutoNum type="arabicPeriod"/>
              <a:defRPr sz="1200"/>
            </a:lvl8pPr>
            <a:lvl9pPr marL="342900" indent="-342900">
              <a:buFont typeface="+mj-lt"/>
              <a:buAutoNum type="arabicPeriod"/>
              <a:defRPr sz="1200">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CC7DA910-F932-4EEE-91CD-3C36B44474F7}"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5" name="object 15">
            <a:extLst>
              <a:ext uri="{FF2B5EF4-FFF2-40B4-BE49-F238E27FC236}">
                <a16:creationId xmlns:a16="http://schemas.microsoft.com/office/drawing/2014/main" id="{AF9F7D07-28C0-607B-B972-60161C4F1BE5}"/>
              </a:ext>
            </a:extLst>
          </p:cNvPr>
          <p:cNvSpPr txBox="1"/>
          <p:nvPr/>
        </p:nvSpPr>
        <p:spPr>
          <a:xfrm>
            <a:off x="7691094" y="4141965"/>
            <a:ext cx="4054475" cy="1306512"/>
          </a:xfrm>
          <a:prstGeom prst="rect">
            <a:avLst/>
          </a:prstGeom>
        </p:spPr>
        <p:txBody>
          <a:bodyPr vert="horz" wrap="square" lIns="0" tIns="160655" rIns="0" bIns="0" rtlCol="0">
            <a:spAutoFit/>
          </a:bodyPr>
          <a:lstStyle/>
          <a:p>
            <a:pPr>
              <a:lnSpc>
                <a:spcPct val="100000"/>
              </a:lnSpc>
              <a:spcBef>
                <a:spcPts val="1265"/>
              </a:spcBef>
            </a:pPr>
            <a:endParaRPr sz="1800">
              <a:latin typeface="Segoe UI" panose="020B0502040204020203" pitchFamily="34" charset="0"/>
              <a:cs typeface="Segoe UI" panose="020B0502040204020203" pitchFamily="34" charset="0"/>
            </a:endParaRPr>
          </a:p>
          <a:p>
            <a:pPr marL="250825" marR="245110" algn="just">
              <a:lnSpc>
                <a:spcPct val="106500"/>
              </a:lnSpc>
            </a:pPr>
            <a:r>
              <a:rPr sz="1800" b="1">
                <a:solidFill>
                  <a:srgbClr val="FFFFFF"/>
                </a:solidFill>
                <a:latin typeface="Segoe UI Semibold"/>
                <a:cs typeface="Segoe UI Semibold"/>
              </a:rPr>
              <a:t>Quote</a:t>
            </a:r>
            <a:r>
              <a:rPr sz="1800" b="1" spc="-75">
                <a:solidFill>
                  <a:srgbClr val="FFFFFF"/>
                </a:solidFill>
                <a:latin typeface="Segoe UI Semibold"/>
                <a:cs typeface="Segoe UI Semibold"/>
              </a:rPr>
              <a:t> </a:t>
            </a:r>
            <a:r>
              <a:rPr sz="1800" b="1">
                <a:solidFill>
                  <a:srgbClr val="FFFFFF"/>
                </a:solidFill>
                <a:latin typeface="Segoe UI Semibold"/>
                <a:cs typeface="Segoe UI Semibold"/>
              </a:rPr>
              <a:t>feature.</a:t>
            </a:r>
            <a:r>
              <a:rPr sz="1800" b="1" spc="-70">
                <a:solidFill>
                  <a:srgbClr val="FFFFFF"/>
                </a:solidFill>
                <a:latin typeface="Segoe UI Semibold"/>
                <a:cs typeface="Segoe UI Semibold"/>
              </a:rPr>
              <a:t> </a:t>
            </a:r>
            <a:r>
              <a:rPr sz="1800" b="1">
                <a:solidFill>
                  <a:srgbClr val="FFFFFF"/>
                </a:solidFill>
                <a:latin typeface="Segoe UI Semibold"/>
                <a:cs typeface="Segoe UI Semibold"/>
              </a:rPr>
              <a:t>This</a:t>
            </a:r>
            <a:r>
              <a:rPr sz="1800" b="1" spc="-70">
                <a:solidFill>
                  <a:srgbClr val="FFFFFF"/>
                </a:solidFill>
                <a:latin typeface="Segoe UI Semibold"/>
                <a:cs typeface="Segoe UI Semibold"/>
              </a:rPr>
              <a:t> </a:t>
            </a:r>
            <a:r>
              <a:rPr sz="1800" b="1">
                <a:solidFill>
                  <a:srgbClr val="FFFFFF"/>
                </a:solidFill>
                <a:latin typeface="Segoe UI Semibold"/>
                <a:cs typeface="Segoe UI Semibold"/>
              </a:rPr>
              <a:t>is</a:t>
            </a:r>
            <a:r>
              <a:rPr sz="1800" b="1" spc="-75">
                <a:solidFill>
                  <a:srgbClr val="FFFFFF"/>
                </a:solidFill>
                <a:latin typeface="Segoe UI Semibold"/>
                <a:cs typeface="Segoe UI Semibold"/>
              </a:rPr>
              <a:t> </a:t>
            </a:r>
            <a:r>
              <a:rPr sz="1800" b="1">
                <a:solidFill>
                  <a:srgbClr val="FFFFFF"/>
                </a:solidFill>
                <a:latin typeface="Segoe UI Semibold"/>
                <a:cs typeface="Segoe UI Semibold"/>
              </a:rPr>
              <a:t>dummy</a:t>
            </a:r>
            <a:r>
              <a:rPr sz="1800" b="1" spc="-70">
                <a:solidFill>
                  <a:srgbClr val="FFFFFF"/>
                </a:solidFill>
                <a:latin typeface="Segoe UI Semibold"/>
                <a:cs typeface="Segoe UI Semibold"/>
              </a:rPr>
              <a:t> </a:t>
            </a:r>
            <a:r>
              <a:rPr sz="1800" b="1" spc="-20">
                <a:solidFill>
                  <a:srgbClr val="FFFFFF"/>
                </a:solidFill>
                <a:latin typeface="Segoe UI Semibold"/>
                <a:cs typeface="Segoe UI Semibold"/>
              </a:rPr>
              <a:t>text </a:t>
            </a:r>
            <a:r>
              <a:rPr sz="1800" b="1">
                <a:solidFill>
                  <a:srgbClr val="FFFFFF"/>
                </a:solidFill>
                <a:latin typeface="Segoe UI Semibold"/>
                <a:cs typeface="Segoe UI Semibold"/>
              </a:rPr>
              <a:t>and</a:t>
            </a:r>
            <a:r>
              <a:rPr sz="1800" b="1" spc="-50">
                <a:solidFill>
                  <a:srgbClr val="FFFFFF"/>
                </a:solidFill>
                <a:latin typeface="Segoe UI Semibold"/>
                <a:cs typeface="Segoe UI Semibold"/>
              </a:rPr>
              <a:t> </a:t>
            </a:r>
            <a:r>
              <a:rPr sz="1800" b="1">
                <a:solidFill>
                  <a:srgbClr val="FFFFFF"/>
                </a:solidFill>
                <a:latin typeface="Segoe UI Semibold"/>
                <a:cs typeface="Segoe UI Semibold"/>
              </a:rPr>
              <a:t>has</a:t>
            </a:r>
            <a:r>
              <a:rPr sz="1800" b="1" spc="-55">
                <a:solidFill>
                  <a:srgbClr val="FFFFFF"/>
                </a:solidFill>
                <a:latin typeface="Segoe UI Semibold"/>
                <a:cs typeface="Segoe UI Semibold"/>
              </a:rPr>
              <a:t> </a:t>
            </a:r>
            <a:r>
              <a:rPr sz="1800" b="1">
                <a:solidFill>
                  <a:srgbClr val="FFFFFF"/>
                </a:solidFill>
                <a:latin typeface="Segoe UI Semibold"/>
                <a:cs typeface="Segoe UI Semibold"/>
              </a:rPr>
              <a:t>no</a:t>
            </a:r>
            <a:r>
              <a:rPr sz="1800" b="1" spc="-55">
                <a:solidFill>
                  <a:srgbClr val="FFFFFF"/>
                </a:solidFill>
                <a:latin typeface="Segoe UI Semibold"/>
                <a:cs typeface="Segoe UI Semibold"/>
              </a:rPr>
              <a:t> </a:t>
            </a:r>
            <a:r>
              <a:rPr sz="1800" b="1">
                <a:solidFill>
                  <a:srgbClr val="FFFFFF"/>
                </a:solidFill>
                <a:latin typeface="Segoe UI Semibold"/>
                <a:cs typeface="Segoe UI Semibold"/>
              </a:rPr>
              <a:t>meaning.</a:t>
            </a:r>
            <a:r>
              <a:rPr sz="1800" b="1" spc="-55">
                <a:solidFill>
                  <a:srgbClr val="FFFFFF"/>
                </a:solidFill>
                <a:latin typeface="Segoe UI Semibold"/>
                <a:cs typeface="Segoe UI Semibold"/>
              </a:rPr>
              <a:t> </a:t>
            </a:r>
            <a:r>
              <a:rPr sz="1800" b="1" spc="-25">
                <a:solidFill>
                  <a:srgbClr val="FFFFFF"/>
                </a:solidFill>
                <a:latin typeface="Segoe UI Semibold"/>
                <a:cs typeface="Segoe UI Semibold"/>
              </a:rPr>
              <a:t>Text</a:t>
            </a:r>
            <a:r>
              <a:rPr sz="1800" b="1" spc="-55">
                <a:solidFill>
                  <a:srgbClr val="FFFFFF"/>
                </a:solidFill>
                <a:latin typeface="Segoe UI Semibold"/>
                <a:cs typeface="Segoe UI Semibold"/>
              </a:rPr>
              <a:t> </a:t>
            </a:r>
            <a:r>
              <a:rPr sz="1800" b="1">
                <a:solidFill>
                  <a:srgbClr val="FFFFFF"/>
                </a:solidFill>
                <a:latin typeface="Segoe UI Semibold"/>
                <a:cs typeface="Segoe UI Semibold"/>
              </a:rPr>
              <a:t>size</a:t>
            </a:r>
            <a:r>
              <a:rPr sz="1800" b="1" spc="-55">
                <a:solidFill>
                  <a:srgbClr val="FFFFFF"/>
                </a:solidFill>
                <a:latin typeface="Segoe UI Semibold"/>
                <a:cs typeface="Segoe UI Semibold"/>
              </a:rPr>
              <a:t> </a:t>
            </a:r>
            <a:r>
              <a:rPr sz="1800" b="1" spc="-25">
                <a:solidFill>
                  <a:srgbClr val="FFFFFF"/>
                </a:solidFill>
                <a:latin typeface="Segoe UI Semibold"/>
                <a:cs typeface="Segoe UI Semibold"/>
              </a:rPr>
              <a:t>and </a:t>
            </a:r>
            <a:r>
              <a:rPr sz="1800" b="1" err="1">
                <a:solidFill>
                  <a:srgbClr val="FFFFFF"/>
                </a:solidFill>
                <a:latin typeface="Segoe UI Semibold"/>
                <a:cs typeface="Segoe UI Semibold"/>
              </a:rPr>
              <a:t>colour</a:t>
            </a:r>
            <a:r>
              <a:rPr sz="1800" b="1" spc="-70">
                <a:solidFill>
                  <a:srgbClr val="FFFFFF"/>
                </a:solidFill>
                <a:latin typeface="Segoe UI Semibold"/>
                <a:cs typeface="Segoe UI Semibold"/>
              </a:rPr>
              <a:t> </a:t>
            </a:r>
            <a:r>
              <a:rPr sz="1800" b="1">
                <a:solidFill>
                  <a:srgbClr val="FFFFFF"/>
                </a:solidFill>
                <a:latin typeface="Segoe UI Semibold"/>
                <a:cs typeface="Segoe UI Semibold"/>
              </a:rPr>
              <a:t>is</a:t>
            </a:r>
            <a:r>
              <a:rPr sz="1800" b="1" spc="-70">
                <a:solidFill>
                  <a:srgbClr val="FFFFFF"/>
                </a:solidFill>
                <a:latin typeface="Segoe UI Semibold"/>
                <a:cs typeface="Segoe UI Semibold"/>
              </a:rPr>
              <a:t> </a:t>
            </a:r>
            <a:r>
              <a:rPr sz="1800" b="1">
                <a:solidFill>
                  <a:srgbClr val="FFFFFF"/>
                </a:solidFill>
                <a:latin typeface="Segoe UI Semibold"/>
                <a:cs typeface="Segoe UI Semibold"/>
              </a:rPr>
              <a:t>flexible.</a:t>
            </a:r>
            <a:r>
              <a:rPr sz="1800" b="1" spc="-70">
                <a:solidFill>
                  <a:srgbClr val="FFFFFF"/>
                </a:solidFill>
                <a:latin typeface="Segoe UI Semibold"/>
                <a:cs typeface="Segoe UI Semibold"/>
              </a:rPr>
              <a:t> </a:t>
            </a:r>
            <a:r>
              <a:rPr sz="1800" b="1" spc="-10">
                <a:solidFill>
                  <a:srgbClr val="FFFFFF"/>
                </a:solidFill>
                <a:latin typeface="Segoe UI Semibold"/>
                <a:cs typeface="Segoe UI Semibold"/>
              </a:rPr>
              <a:t>Semibold.”</a:t>
            </a:r>
            <a:endParaRPr sz="1800">
              <a:latin typeface="Segoe UI Semibold"/>
              <a:cs typeface="Segoe UI Semibold"/>
            </a:endParaRPr>
          </a:p>
        </p:txBody>
      </p:sp>
    </p:spTree>
    <p:extLst>
      <p:ext uri="{BB962C8B-B14F-4D97-AF65-F5344CB8AC3E}">
        <p14:creationId xmlns:p14="http://schemas.microsoft.com/office/powerpoint/2010/main" val="4140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70"/>
            <a:ext cx="5256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92AFEDDC-2225-4753-8680-59C68D3D77DB}"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4" name="Content Placeholder 9">
            <a:extLst>
              <a:ext uri="{FF2B5EF4-FFF2-40B4-BE49-F238E27FC236}">
                <a16:creationId xmlns:a16="http://schemas.microsoft.com/office/drawing/2014/main" id="{ECA7AB37-4BFE-4846-03D7-5B2A4FC8137C}"/>
              </a:ext>
            </a:extLst>
          </p:cNvPr>
          <p:cNvSpPr>
            <a:spLocks noGrp="1"/>
          </p:cNvSpPr>
          <p:nvPr>
            <p:ph sz="quarter" idx="14"/>
          </p:nvPr>
        </p:nvSpPr>
        <p:spPr>
          <a:xfrm>
            <a:off x="6328635" y="2165270"/>
            <a:ext cx="5256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81104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hre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70"/>
            <a:ext cx="3348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B399A061-7A5B-440E-B6A5-532835BB494F}"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5" name="Content Placeholder 9">
            <a:extLst>
              <a:ext uri="{FF2B5EF4-FFF2-40B4-BE49-F238E27FC236}">
                <a16:creationId xmlns:a16="http://schemas.microsoft.com/office/drawing/2014/main" id="{55A34AAA-638D-B24D-5E2B-D66D057346A0}"/>
              </a:ext>
            </a:extLst>
          </p:cNvPr>
          <p:cNvSpPr>
            <a:spLocks noGrp="1"/>
          </p:cNvSpPr>
          <p:nvPr>
            <p:ph sz="quarter" idx="15"/>
          </p:nvPr>
        </p:nvSpPr>
        <p:spPr>
          <a:xfrm>
            <a:off x="4422000" y="2165270"/>
            <a:ext cx="3348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9">
            <a:extLst>
              <a:ext uri="{FF2B5EF4-FFF2-40B4-BE49-F238E27FC236}">
                <a16:creationId xmlns:a16="http://schemas.microsoft.com/office/drawing/2014/main" id="{60868E78-D154-18E2-FE0F-34A1CD630357}"/>
              </a:ext>
            </a:extLst>
          </p:cNvPr>
          <p:cNvSpPr>
            <a:spLocks noGrp="1"/>
          </p:cNvSpPr>
          <p:nvPr>
            <p:ph sz="quarter" idx="16"/>
          </p:nvPr>
        </p:nvSpPr>
        <p:spPr>
          <a:xfrm>
            <a:off x="8236633" y="2165270"/>
            <a:ext cx="3348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5287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15" name="Text Placeholder 29">
            <a:extLst>
              <a:ext uri="{FF2B5EF4-FFF2-40B4-BE49-F238E27FC236}">
                <a16:creationId xmlns:a16="http://schemas.microsoft.com/office/drawing/2014/main" id="{7E22E9EE-3B6B-2020-ECB4-4681D15E2754}"/>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16" name="Text Placeholder 29">
            <a:extLst>
              <a:ext uri="{FF2B5EF4-FFF2-40B4-BE49-F238E27FC236}">
                <a16:creationId xmlns:a16="http://schemas.microsoft.com/office/drawing/2014/main" id="{8504FFCC-41DB-AAF3-075F-2F14C5D05C3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17" name="object 13">
            <a:extLst>
              <a:ext uri="{FF2B5EF4-FFF2-40B4-BE49-F238E27FC236}">
                <a16:creationId xmlns:a16="http://schemas.microsoft.com/office/drawing/2014/main" id="{152F4DB4-C2E2-C734-4C0E-1FE559453870}"/>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8" name="object 14">
            <a:extLst>
              <a:ext uri="{FF2B5EF4-FFF2-40B4-BE49-F238E27FC236}">
                <a16:creationId xmlns:a16="http://schemas.microsoft.com/office/drawing/2014/main" id="{07B58914-AE85-81A3-E3E5-58337CF1EAF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9" name="object 16">
            <a:extLst>
              <a:ext uri="{FF2B5EF4-FFF2-40B4-BE49-F238E27FC236}">
                <a16:creationId xmlns:a16="http://schemas.microsoft.com/office/drawing/2014/main" id="{0E1A1386-CE1E-6C41-726C-44D1AFA4ECDD}"/>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20" name="object 17">
            <a:extLst>
              <a:ext uri="{FF2B5EF4-FFF2-40B4-BE49-F238E27FC236}">
                <a16:creationId xmlns:a16="http://schemas.microsoft.com/office/drawing/2014/main" id="{3CF2CFCA-4733-349B-98B3-CE41845EFBD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70040050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har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E22C56C0-9931-406D-A103-55770FB84E40}"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54" name="Chart Placeholder 51">
            <a:extLst>
              <a:ext uri="{FF2B5EF4-FFF2-40B4-BE49-F238E27FC236}">
                <a16:creationId xmlns:a16="http://schemas.microsoft.com/office/drawing/2014/main" id="{46847BC5-4126-0806-B58A-DD629579C450}"/>
              </a:ext>
            </a:extLst>
          </p:cNvPr>
          <p:cNvSpPr>
            <a:spLocks noGrp="1"/>
          </p:cNvSpPr>
          <p:nvPr>
            <p:ph type="chart" sz="quarter" idx="15"/>
          </p:nvPr>
        </p:nvSpPr>
        <p:spPr>
          <a:xfrm>
            <a:off x="833935" y="2463806"/>
            <a:ext cx="4814836" cy="2611706"/>
          </a:xfrm>
        </p:spPr>
        <p:txBody>
          <a:bodyPr/>
          <a:lstStyle>
            <a:lvl1pPr>
              <a:defRPr sz="1400">
                <a:solidFill>
                  <a:schemeClr val="tx1"/>
                </a:solidFill>
              </a:defRPr>
            </a:lvl1pPr>
          </a:lstStyle>
          <a:p>
            <a:r>
              <a:rPr lang="en-GB"/>
              <a:t>Click icon to add chart</a:t>
            </a:r>
          </a:p>
        </p:txBody>
      </p:sp>
      <p:sp>
        <p:nvSpPr>
          <p:cNvPr id="55" name="Chart Placeholder 51">
            <a:extLst>
              <a:ext uri="{FF2B5EF4-FFF2-40B4-BE49-F238E27FC236}">
                <a16:creationId xmlns:a16="http://schemas.microsoft.com/office/drawing/2014/main" id="{36AAA837-BD66-9B80-005A-C66B3A29E063}"/>
              </a:ext>
            </a:extLst>
          </p:cNvPr>
          <p:cNvSpPr>
            <a:spLocks noGrp="1"/>
          </p:cNvSpPr>
          <p:nvPr>
            <p:ph type="chart" sz="quarter" idx="16"/>
          </p:nvPr>
        </p:nvSpPr>
        <p:spPr>
          <a:xfrm>
            <a:off x="6543231" y="2462346"/>
            <a:ext cx="4820218" cy="2614626"/>
          </a:xfrm>
        </p:spPr>
        <p:txBody>
          <a:bodyPr/>
          <a:lstStyle>
            <a:lvl1pPr>
              <a:defRPr sz="1400">
                <a:solidFill>
                  <a:schemeClr val="tx1"/>
                </a:solidFill>
              </a:defRPr>
            </a:lvl1pPr>
          </a:lstStyle>
          <a:p>
            <a:r>
              <a:rPr lang="en-GB"/>
              <a:t>Click icon to add chart</a:t>
            </a:r>
          </a:p>
        </p:txBody>
      </p:sp>
      <p:sp>
        <p:nvSpPr>
          <p:cNvPr id="56" name="Content Placeholder 9">
            <a:extLst>
              <a:ext uri="{FF2B5EF4-FFF2-40B4-BE49-F238E27FC236}">
                <a16:creationId xmlns:a16="http://schemas.microsoft.com/office/drawing/2014/main" id="{A298F4CB-1936-1374-34ED-CC027C6D725E}"/>
              </a:ext>
            </a:extLst>
          </p:cNvPr>
          <p:cNvSpPr>
            <a:spLocks noGrp="1"/>
          </p:cNvSpPr>
          <p:nvPr>
            <p:ph sz="quarter" idx="10"/>
          </p:nvPr>
        </p:nvSpPr>
        <p:spPr>
          <a:xfrm>
            <a:off x="607367" y="5092981"/>
            <a:ext cx="5256000" cy="568044"/>
          </a:xfrm>
        </p:spPr>
        <p:txBody>
          <a:bodyPr/>
          <a:lstStyle>
            <a:lvl1pPr>
              <a:defRPr sz="1400"/>
            </a:lvl1pPr>
            <a:lvl2pPr>
              <a:defRPr sz="1400"/>
            </a:lvl2pPr>
            <a:lvl3pPr>
              <a:spcBef>
                <a:spcPts val="0"/>
              </a:spcBef>
              <a:defRPr sz="1200"/>
            </a:lvl3pPr>
            <a:lvl4pPr>
              <a:defRPr sz="1200"/>
            </a:lvl4pPr>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7" name="Content Placeholder 9">
            <a:extLst>
              <a:ext uri="{FF2B5EF4-FFF2-40B4-BE49-F238E27FC236}">
                <a16:creationId xmlns:a16="http://schemas.microsoft.com/office/drawing/2014/main" id="{9277A973-9DEA-8BC1-4263-58E4D3D0D2B5}"/>
              </a:ext>
            </a:extLst>
          </p:cNvPr>
          <p:cNvSpPr>
            <a:spLocks noGrp="1"/>
          </p:cNvSpPr>
          <p:nvPr>
            <p:ph sz="quarter" idx="14"/>
          </p:nvPr>
        </p:nvSpPr>
        <p:spPr>
          <a:xfrm>
            <a:off x="6328635" y="5092981"/>
            <a:ext cx="5256000" cy="568044"/>
          </a:xfrm>
        </p:spPr>
        <p:txBody>
          <a:bodyPr/>
          <a:lstStyle>
            <a:lvl1pPr>
              <a:defRPr sz="1400"/>
            </a:lvl1pPr>
            <a:lvl2pPr>
              <a:defRPr sz="1400"/>
            </a:lvl2pPr>
            <a:lvl3pPr>
              <a:spcBef>
                <a:spcPts val="0"/>
              </a:spcBef>
              <a:defRPr sz="1200"/>
            </a:lvl3pPr>
            <a:lvl4pPr>
              <a:defRPr sz="1200"/>
            </a:lvl4pPr>
            <a:lvl5pPr>
              <a:defRPr sz="1200"/>
            </a:lvl5pPr>
            <a:lvl6pPr>
              <a:defRPr sz="12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59" name="Text Placeholder 58">
            <a:extLst>
              <a:ext uri="{FF2B5EF4-FFF2-40B4-BE49-F238E27FC236}">
                <a16:creationId xmlns:a16="http://schemas.microsoft.com/office/drawing/2014/main" id="{38F46B09-295B-370B-ED2C-AD9F40D362A8}"/>
              </a:ext>
            </a:extLst>
          </p:cNvPr>
          <p:cNvSpPr>
            <a:spLocks noGrp="1"/>
          </p:cNvSpPr>
          <p:nvPr>
            <p:ph type="body" sz="quarter" idx="17" hasCustomPrompt="1"/>
          </p:nvPr>
        </p:nvSpPr>
        <p:spPr>
          <a:xfrm>
            <a:off x="608013" y="2168525"/>
            <a:ext cx="5267325" cy="277812"/>
          </a:xfrm>
        </p:spPr>
        <p:txBody>
          <a:bodyPr/>
          <a:lstStyle>
            <a:lvl1pPr>
              <a:defRPr sz="1400">
                <a:solidFill>
                  <a:schemeClr val="tx1"/>
                </a:solidFill>
              </a:defRPr>
            </a:lvl1pPr>
          </a:lstStyle>
          <a:p>
            <a:pPr lvl="0"/>
            <a:r>
              <a:rPr lang="en-US"/>
              <a:t>Chart title </a:t>
            </a:r>
            <a:r>
              <a:rPr lang="en-US" err="1"/>
              <a:t>SemiBold</a:t>
            </a:r>
            <a:r>
              <a:rPr lang="en-US"/>
              <a:t> 14pt</a:t>
            </a:r>
          </a:p>
        </p:txBody>
      </p:sp>
      <p:sp>
        <p:nvSpPr>
          <p:cNvPr id="60" name="Text Placeholder 58">
            <a:extLst>
              <a:ext uri="{FF2B5EF4-FFF2-40B4-BE49-F238E27FC236}">
                <a16:creationId xmlns:a16="http://schemas.microsoft.com/office/drawing/2014/main" id="{97462269-0FC4-635F-337F-6EC27408E572}"/>
              </a:ext>
            </a:extLst>
          </p:cNvPr>
          <p:cNvSpPr>
            <a:spLocks noGrp="1"/>
          </p:cNvSpPr>
          <p:nvPr>
            <p:ph type="body" sz="quarter" idx="18" hasCustomPrompt="1"/>
          </p:nvPr>
        </p:nvSpPr>
        <p:spPr>
          <a:xfrm>
            <a:off x="6316662" y="2168525"/>
            <a:ext cx="5267325" cy="277812"/>
          </a:xfrm>
        </p:spPr>
        <p:txBody>
          <a:bodyPr/>
          <a:lstStyle>
            <a:lvl1pPr>
              <a:defRPr sz="1400">
                <a:solidFill>
                  <a:schemeClr val="tx1"/>
                </a:solidFill>
              </a:defRPr>
            </a:lvl1pPr>
          </a:lstStyle>
          <a:p>
            <a:pPr lvl="0"/>
            <a:r>
              <a:rPr lang="en-US"/>
              <a:t>Chart title </a:t>
            </a:r>
            <a:r>
              <a:rPr lang="en-US" err="1"/>
              <a:t>SemiBold</a:t>
            </a:r>
            <a:r>
              <a:rPr lang="en-US"/>
              <a:t> 14pt</a:t>
            </a:r>
          </a:p>
        </p:txBody>
      </p:sp>
      <p:sp>
        <p:nvSpPr>
          <p:cNvPr id="4" name="object 13">
            <a:extLst>
              <a:ext uri="{FF2B5EF4-FFF2-40B4-BE49-F238E27FC236}">
                <a16:creationId xmlns:a16="http://schemas.microsoft.com/office/drawing/2014/main" id="{B32E79B8-46AB-5CBE-716C-043AC63671AF}"/>
              </a:ext>
            </a:extLst>
          </p:cNvPr>
          <p:cNvSpPr txBox="1"/>
          <p:nvPr/>
        </p:nvSpPr>
        <p:spPr>
          <a:xfrm>
            <a:off x="7929674" y="3631716"/>
            <a:ext cx="3013075" cy="162560"/>
          </a:xfrm>
          <a:prstGeom prst="rect">
            <a:avLst/>
          </a:prstGeom>
        </p:spPr>
        <p:txBody>
          <a:bodyPr vert="horz" wrap="square" lIns="0" tIns="12700" rIns="0" bIns="0" rtlCol="0">
            <a:spAutoFit/>
          </a:bodyPr>
          <a:lstStyle/>
          <a:p>
            <a:pPr marL="12700">
              <a:lnSpc>
                <a:spcPct val="100000"/>
              </a:lnSpc>
              <a:spcBef>
                <a:spcPts val="100"/>
              </a:spcBef>
            </a:pPr>
            <a:r>
              <a:rPr sz="900" b="1">
                <a:solidFill>
                  <a:srgbClr val="1C3A51"/>
                </a:solidFill>
                <a:latin typeface="Segoe UI Semibold"/>
                <a:cs typeface="Segoe UI Semibold"/>
              </a:rPr>
              <a:t>Footnotes</a:t>
            </a:r>
            <a:r>
              <a:rPr sz="900" b="1" spc="-5">
                <a:solidFill>
                  <a:srgbClr val="1C3A51"/>
                </a:solidFill>
                <a:latin typeface="Segoe UI Semibold"/>
                <a:cs typeface="Segoe UI Semibold"/>
              </a:rPr>
              <a:t> </a:t>
            </a:r>
            <a:r>
              <a:rPr sz="900" b="1">
                <a:solidFill>
                  <a:srgbClr val="1C3A51"/>
                </a:solidFill>
                <a:latin typeface="Segoe UI Semibold"/>
                <a:cs typeface="Segoe UI Semibold"/>
              </a:rPr>
              <a:t>/</a:t>
            </a:r>
            <a:r>
              <a:rPr sz="900" b="1" spc="-5">
                <a:solidFill>
                  <a:srgbClr val="1C3A51"/>
                </a:solidFill>
                <a:latin typeface="Segoe UI Semibold"/>
                <a:cs typeface="Segoe UI Semibold"/>
              </a:rPr>
              <a:t> </a:t>
            </a:r>
            <a:r>
              <a:rPr sz="900" b="1" spc="-10">
                <a:solidFill>
                  <a:srgbClr val="1C3A51"/>
                </a:solidFill>
                <a:latin typeface="Segoe UI Semibold"/>
                <a:cs typeface="Segoe UI Semibold"/>
              </a:rPr>
              <a:t>Disclaimers</a:t>
            </a:r>
            <a:r>
              <a:rPr sz="900" b="1" spc="-5">
                <a:solidFill>
                  <a:srgbClr val="1C3A51"/>
                </a:solidFill>
                <a:latin typeface="Segoe UI Semibold"/>
                <a:cs typeface="Segoe UI Semibold"/>
              </a:rPr>
              <a:t> </a:t>
            </a:r>
            <a:r>
              <a:rPr sz="900" b="1">
                <a:solidFill>
                  <a:srgbClr val="1C3A51"/>
                </a:solidFill>
                <a:latin typeface="Segoe UI Semibold"/>
                <a:cs typeface="Segoe UI Semibold"/>
              </a:rPr>
              <a:t>/</a:t>
            </a:r>
            <a:r>
              <a:rPr sz="900" b="1" spc="-5">
                <a:solidFill>
                  <a:srgbClr val="1C3A51"/>
                </a:solidFill>
                <a:latin typeface="Segoe UI Semibold"/>
                <a:cs typeface="Segoe UI Semibold"/>
              </a:rPr>
              <a:t> </a:t>
            </a:r>
            <a:r>
              <a:rPr sz="900" b="1">
                <a:solidFill>
                  <a:srgbClr val="1C3A51"/>
                </a:solidFill>
                <a:latin typeface="Segoe UI Semibold"/>
                <a:cs typeface="Segoe UI Semibold"/>
              </a:rPr>
              <a:t>Source</a:t>
            </a:r>
            <a:r>
              <a:rPr sz="900" b="1" spc="-10">
                <a:solidFill>
                  <a:srgbClr val="1C3A51"/>
                </a:solidFill>
                <a:latin typeface="Segoe UI Semibold"/>
                <a:cs typeface="Segoe UI Semibold"/>
              </a:rPr>
              <a:t> information. Regular</a:t>
            </a:r>
            <a:r>
              <a:rPr sz="900" b="1" spc="-5">
                <a:solidFill>
                  <a:srgbClr val="1C3A51"/>
                </a:solidFill>
                <a:latin typeface="Segoe UI Semibold"/>
                <a:cs typeface="Segoe UI Semibold"/>
              </a:rPr>
              <a:t> </a:t>
            </a:r>
            <a:r>
              <a:rPr sz="900" b="1" spc="-25">
                <a:solidFill>
                  <a:srgbClr val="1C3A51"/>
                </a:solidFill>
                <a:latin typeface="Segoe UI Semibold"/>
                <a:cs typeface="Segoe UI Semibold"/>
              </a:rPr>
              <a:t>9pt</a:t>
            </a:r>
            <a:endParaRPr sz="900">
              <a:latin typeface="Segoe UI Semibold"/>
              <a:cs typeface="Segoe UI Semibold"/>
            </a:endParaRPr>
          </a:p>
        </p:txBody>
      </p:sp>
      <p:sp>
        <p:nvSpPr>
          <p:cNvPr id="5" name="Content Placeholder 9">
            <a:extLst>
              <a:ext uri="{FF2B5EF4-FFF2-40B4-BE49-F238E27FC236}">
                <a16:creationId xmlns:a16="http://schemas.microsoft.com/office/drawing/2014/main" id="{41A4975C-1747-ED37-D769-EAA89A71841E}"/>
              </a:ext>
            </a:extLst>
          </p:cNvPr>
          <p:cNvSpPr>
            <a:spLocks noGrp="1"/>
          </p:cNvSpPr>
          <p:nvPr>
            <p:ph sz="quarter" idx="19" hasCustomPrompt="1"/>
          </p:nvPr>
        </p:nvSpPr>
        <p:spPr>
          <a:xfrm>
            <a:off x="607367" y="5876267"/>
            <a:ext cx="5256000" cy="176401"/>
          </a:xfrm>
        </p:spPr>
        <p:txBody>
          <a:bodyPr/>
          <a:lstStyle>
            <a:lvl1pPr>
              <a:defRPr sz="900">
                <a:solidFill>
                  <a:schemeClr val="tx1"/>
                </a:solidFill>
                <a:latin typeface="+mn-lt"/>
              </a:defRPr>
            </a:lvl1pPr>
            <a:lvl2pPr>
              <a:defRPr sz="1400"/>
            </a:lvl2pPr>
            <a:lvl3pPr>
              <a:spcBef>
                <a:spcPts val="1200"/>
              </a:spcBef>
              <a:defRPr sz="1200"/>
            </a:lvl3pPr>
            <a:lvl4pPr>
              <a:defRPr sz="1200"/>
            </a:lvl4pPr>
            <a:lvl5pPr>
              <a:defRPr/>
            </a:lvl5pPr>
          </a:lstStyle>
          <a:p>
            <a:pPr lvl="0"/>
            <a:r>
              <a:rPr lang="en-US"/>
              <a:t>Click to edit Source / Note text</a:t>
            </a:r>
          </a:p>
        </p:txBody>
      </p:sp>
      <p:sp>
        <p:nvSpPr>
          <p:cNvPr id="6" name="Content Placeholder 9">
            <a:extLst>
              <a:ext uri="{FF2B5EF4-FFF2-40B4-BE49-F238E27FC236}">
                <a16:creationId xmlns:a16="http://schemas.microsoft.com/office/drawing/2014/main" id="{3B1B5F62-68A1-6F92-F057-3ABDB45CBA21}"/>
              </a:ext>
            </a:extLst>
          </p:cNvPr>
          <p:cNvSpPr>
            <a:spLocks noGrp="1"/>
          </p:cNvSpPr>
          <p:nvPr>
            <p:ph sz="quarter" idx="20" hasCustomPrompt="1"/>
          </p:nvPr>
        </p:nvSpPr>
        <p:spPr>
          <a:xfrm>
            <a:off x="6316662" y="5876267"/>
            <a:ext cx="5256000" cy="176401"/>
          </a:xfrm>
        </p:spPr>
        <p:txBody>
          <a:bodyPr/>
          <a:lstStyle>
            <a:lvl1pPr>
              <a:defRPr sz="900">
                <a:solidFill>
                  <a:schemeClr val="tx1"/>
                </a:solidFill>
                <a:latin typeface="+mn-lt"/>
              </a:defRPr>
            </a:lvl1pPr>
            <a:lvl2pPr>
              <a:defRPr sz="1400"/>
            </a:lvl2pPr>
            <a:lvl3pPr>
              <a:spcBef>
                <a:spcPts val="1200"/>
              </a:spcBef>
              <a:defRPr sz="1200"/>
            </a:lvl3pPr>
            <a:lvl4pPr>
              <a:defRPr sz="1200"/>
            </a:lvl4pPr>
            <a:lvl5pPr>
              <a:defRPr/>
            </a:lvl5pPr>
          </a:lstStyle>
          <a:p>
            <a:pPr lvl="0"/>
            <a:r>
              <a:rPr lang="en-US"/>
              <a:t>Click to edit Source / Note text</a:t>
            </a:r>
          </a:p>
        </p:txBody>
      </p:sp>
    </p:spTree>
    <p:extLst>
      <p:ext uri="{BB962C8B-B14F-4D97-AF65-F5344CB8AC3E}">
        <p14:creationId xmlns:p14="http://schemas.microsoft.com/office/powerpoint/2010/main" val="369382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 Blue / Turquois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FBE91A4E-92DF-4F4C-BABC-8D014C76C20F}"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171596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 Magent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B7296706-7EEB-4006-B220-BF80ECBAD466}"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13803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 Re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1542C9FE-9F87-4636-9600-BFE0A7752893}"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2207313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 Navy / Yell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C07840A0-AD72-4F07-B77E-6C44D8B279ED}"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88677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 Orange /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ED01A32-CC93-4110-864D-1132FE91CC24}"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1703341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 Pink / Pa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DCAB4DE-AC87-461C-A79F-9227CD1EC87E}"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82631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 Purple / Ja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5EE3-E613-EE32-55F3-1576CCE8DBC6}"/>
              </a:ext>
            </a:extLst>
          </p:cNvPr>
          <p:cNvPicPr>
            <a:picLocks noChangeAspect="1"/>
          </p:cNvPicPr>
          <p:nvPr/>
        </p:nvPicPr>
        <p:blipFill>
          <a:blip r:embed="rId2"/>
          <a:srcRect l="5534" r="5534"/>
          <a:stretch/>
        </p:blipFill>
        <p:spPr>
          <a:xfrm>
            <a:off x="0" y="1"/>
            <a:ext cx="12192000" cy="6857998"/>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DCAB4DE-AC87-461C-A79F-9227CD1EC87E}"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418674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 Slat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1172D3-2E0D-3219-E8A0-3701907DC895}"/>
              </a:ext>
            </a:extLst>
          </p:cNvPr>
          <p:cNvPicPr>
            <a:picLocks noChangeAspect="1"/>
          </p:cNvPicPr>
          <p:nvPr/>
        </p:nvPicPr>
        <p:blipFill>
          <a:blip r:embed="rId2"/>
          <a:srcRect l="5534" r="5534"/>
          <a:stretch/>
        </p:blipFill>
        <p:spPr>
          <a:xfrm>
            <a:off x="0" y="1"/>
            <a:ext cx="12192000" cy="6857998"/>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DCAB4DE-AC87-461C-A79F-9227CD1EC87E}"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589278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Image)">
    <p:bg>
      <p:bgPr>
        <a:solidFill>
          <a:schemeClr val="accent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D87B01C5-AD1B-012E-E15C-0DF133AE062E}"/>
              </a:ext>
            </a:extLst>
          </p:cNvPr>
          <p:cNvSpPr>
            <a:spLocks noGrp="1"/>
          </p:cNvSpPr>
          <p:nvPr>
            <p:ph type="pic" sz="quarter" idx="13"/>
          </p:nvPr>
        </p:nvSpPr>
        <p:spPr>
          <a:xfrm>
            <a:off x="0" y="0"/>
            <a:ext cx="12192000" cy="6778800"/>
          </a:xfrm>
        </p:spPr>
        <p:txBody>
          <a:bodyPr/>
          <a:lstStyle/>
          <a:p>
            <a:r>
              <a:rPr lang="en-GB"/>
              <a:t>Click icon to add picture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19AA695-4166-45E6-A265-A7CDDF2A9DA3}"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tx1"/>
                </a:solidFill>
              </a:defRPr>
            </a:lvl1pPr>
          </a:lstStyle>
          <a:p>
            <a:r>
              <a:rPr lang="en-US"/>
              <a:t>Click to edit Section Header title style</a:t>
            </a:r>
            <a:endParaRPr lang="en-GB"/>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pic>
        <p:nvPicPr>
          <p:cNvPr id="2" name="Picture 1">
            <a:extLst>
              <a:ext uri="{FF2B5EF4-FFF2-40B4-BE49-F238E27FC236}">
                <a16:creationId xmlns:a16="http://schemas.microsoft.com/office/drawing/2014/main" id="{4D9F9F7F-3422-55FE-D785-38E44F1CD449}"/>
              </a:ext>
            </a:extLst>
          </p:cNvPr>
          <p:cNvPicPr>
            <a:picLocks noChangeAspect="1"/>
          </p:cNvPicPr>
          <p:nvPr/>
        </p:nvPicPr>
        <p:blipFill>
          <a:blip r:embed="rId2"/>
          <a:srcRect/>
          <a:stretch/>
        </p:blipFill>
        <p:spPr>
          <a:xfrm>
            <a:off x="612755" y="6243044"/>
            <a:ext cx="794532" cy="346090"/>
          </a:xfrm>
          <a:prstGeom prst="rect">
            <a:avLst/>
          </a:prstGeom>
        </p:spPr>
      </p:pic>
    </p:spTree>
    <p:extLst>
      <p:ext uri="{BB962C8B-B14F-4D97-AF65-F5344CB8AC3E}">
        <p14:creationId xmlns:p14="http://schemas.microsoft.com/office/powerpoint/2010/main" val="18932191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srcRect/>
          <a:stretch/>
        </p:blipFill>
        <p:spPr>
          <a:xfrm>
            <a:off x="1067" y="0"/>
            <a:ext cx="12189865"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15" name="Text Placeholder 29">
            <a:extLst>
              <a:ext uri="{FF2B5EF4-FFF2-40B4-BE49-F238E27FC236}">
                <a16:creationId xmlns:a16="http://schemas.microsoft.com/office/drawing/2014/main" id="{7E22E9EE-3B6B-2020-ECB4-4681D15E2754}"/>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16" name="Text Placeholder 29">
            <a:extLst>
              <a:ext uri="{FF2B5EF4-FFF2-40B4-BE49-F238E27FC236}">
                <a16:creationId xmlns:a16="http://schemas.microsoft.com/office/drawing/2014/main" id="{8504FFCC-41DB-AAF3-075F-2F14C5D05C3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17" name="object 13">
            <a:extLst>
              <a:ext uri="{FF2B5EF4-FFF2-40B4-BE49-F238E27FC236}">
                <a16:creationId xmlns:a16="http://schemas.microsoft.com/office/drawing/2014/main" id="{152F4DB4-C2E2-C734-4C0E-1FE559453870}"/>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8" name="object 14">
            <a:extLst>
              <a:ext uri="{FF2B5EF4-FFF2-40B4-BE49-F238E27FC236}">
                <a16:creationId xmlns:a16="http://schemas.microsoft.com/office/drawing/2014/main" id="{07B58914-AE85-81A3-E3E5-58337CF1EAF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9" name="object 16">
            <a:extLst>
              <a:ext uri="{FF2B5EF4-FFF2-40B4-BE49-F238E27FC236}">
                <a16:creationId xmlns:a16="http://schemas.microsoft.com/office/drawing/2014/main" id="{0E1A1386-CE1E-6C41-726C-44D1AFA4ECDD}"/>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20" name="object 17">
            <a:extLst>
              <a:ext uri="{FF2B5EF4-FFF2-40B4-BE49-F238E27FC236}">
                <a16:creationId xmlns:a16="http://schemas.microsoft.com/office/drawing/2014/main" id="{3CF2CFCA-4733-349B-98B3-CE41845EFBD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74043614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solidFill>
              </a:defRPr>
            </a:lvl1pPr>
          </a:lstStyle>
          <a:p>
            <a:fld id="{88180E18-BA4C-4744-BFAC-3A4FD67EC926}"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tx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675514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Slat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14D78F0-CDB7-4830-A0BB-65FFF3A4C283}"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5" y="6243044"/>
            <a:ext cx="794532" cy="346090"/>
          </a:xfrm>
          <a:prstGeom prst="rect">
            <a:avLst/>
          </a:prstGeom>
        </p:spPr>
      </p:pic>
      <p:sp>
        <p:nvSpPr>
          <p:cNvPr id="7" name="object 21">
            <a:extLst>
              <a:ext uri="{FF2B5EF4-FFF2-40B4-BE49-F238E27FC236}">
                <a16:creationId xmlns:a16="http://schemas.microsoft.com/office/drawing/2014/main" id="{4EDB21E7-7C4A-D8D4-5034-1CAF1915D63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8" name="object 17">
            <a:extLst>
              <a:ext uri="{FF2B5EF4-FFF2-40B4-BE49-F238E27FC236}">
                <a16:creationId xmlns:a16="http://schemas.microsoft.com/office/drawing/2014/main" id="{98CC32E2-99BE-7AAC-825A-F96D86A9E9A1}"/>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Tree>
    <p:extLst>
      <p:ext uri="{BB962C8B-B14F-4D97-AF65-F5344CB8AC3E}">
        <p14:creationId xmlns:p14="http://schemas.microsoft.com/office/powerpoint/2010/main" val="48599516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Only (Magenta)">
    <p:bg>
      <p:bgPr>
        <a:solidFill>
          <a:schemeClr val="accent2"/>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34F3727-B5B2-4E61-9DDC-6B68AC66A032}"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6" y="6243044"/>
            <a:ext cx="794530" cy="346090"/>
          </a:xfrm>
          <a:prstGeom prst="rect">
            <a:avLst/>
          </a:prstGeom>
        </p:spPr>
      </p:pic>
      <p:sp>
        <p:nvSpPr>
          <p:cNvPr id="7" name="object 17">
            <a:extLst>
              <a:ext uri="{FF2B5EF4-FFF2-40B4-BE49-F238E27FC236}">
                <a16:creationId xmlns:a16="http://schemas.microsoft.com/office/drawing/2014/main" id="{61974C65-FD1B-F6E9-8EAF-DEEC3C2C425F}"/>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Tree>
    <p:extLst>
      <p:ext uri="{BB962C8B-B14F-4D97-AF65-F5344CB8AC3E}">
        <p14:creationId xmlns:p14="http://schemas.microsoft.com/office/powerpoint/2010/main" val="401148037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Large Content (Slat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5A787BE-195A-452C-91E2-83C51CB676DF}"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5" y="6243044"/>
            <a:ext cx="794532" cy="346090"/>
          </a:xfrm>
          <a:prstGeom prst="rect">
            <a:avLst/>
          </a:prstGeom>
        </p:spPr>
      </p:pic>
      <p:sp>
        <p:nvSpPr>
          <p:cNvPr id="7" name="object 21">
            <a:extLst>
              <a:ext uri="{FF2B5EF4-FFF2-40B4-BE49-F238E27FC236}">
                <a16:creationId xmlns:a16="http://schemas.microsoft.com/office/drawing/2014/main" id="{4EDB21E7-7C4A-D8D4-5034-1CAF1915D63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8" name="object 17">
            <a:extLst>
              <a:ext uri="{FF2B5EF4-FFF2-40B4-BE49-F238E27FC236}">
                <a16:creationId xmlns:a16="http://schemas.microsoft.com/office/drawing/2014/main" id="{98CC32E2-99BE-7AAC-825A-F96D86A9E9A1}"/>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
        <p:nvSpPr>
          <p:cNvPr id="9" name="Content Placeholder 9">
            <a:extLst>
              <a:ext uri="{FF2B5EF4-FFF2-40B4-BE49-F238E27FC236}">
                <a16:creationId xmlns:a16="http://schemas.microsoft.com/office/drawing/2014/main" id="{1B49D484-AEC0-7E80-6628-14D34472F8ED}"/>
              </a:ext>
            </a:extLst>
          </p:cNvPr>
          <p:cNvSpPr>
            <a:spLocks noGrp="1"/>
          </p:cNvSpPr>
          <p:nvPr>
            <p:ph sz="quarter" idx="10"/>
          </p:nvPr>
        </p:nvSpPr>
        <p:spPr>
          <a:xfrm>
            <a:off x="607367" y="2165269"/>
            <a:ext cx="10977268" cy="4011693"/>
          </a:xfrm>
        </p:spPr>
        <p:txBody>
          <a:bodyPr/>
          <a:lstStyle>
            <a:lvl5pPr>
              <a:defRPr/>
            </a:lvl5pPr>
            <a:lvl6pPr>
              <a:defRPr sz="1800">
                <a:latin typeface="+mn-lt"/>
              </a:defRPr>
            </a:lvl6pPr>
            <a:lvl9pPr marL="0" indent="0">
              <a:defRPr>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27893691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and Large Content (Magenta)">
    <p:bg>
      <p:bgPr>
        <a:solidFill>
          <a:schemeClr val="accent2"/>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6CE0545-AAA3-4670-B440-34496DCCD333}"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6" y="6243044"/>
            <a:ext cx="794530" cy="346090"/>
          </a:xfrm>
          <a:prstGeom prst="rect">
            <a:avLst/>
          </a:prstGeom>
        </p:spPr>
      </p:pic>
      <p:sp>
        <p:nvSpPr>
          <p:cNvPr id="7" name="object 17">
            <a:extLst>
              <a:ext uri="{FF2B5EF4-FFF2-40B4-BE49-F238E27FC236}">
                <a16:creationId xmlns:a16="http://schemas.microsoft.com/office/drawing/2014/main" id="{61974C65-FD1B-F6E9-8EAF-DEEC3C2C425F}"/>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
        <p:nvSpPr>
          <p:cNvPr id="8" name="Content Placeholder 9">
            <a:extLst>
              <a:ext uri="{FF2B5EF4-FFF2-40B4-BE49-F238E27FC236}">
                <a16:creationId xmlns:a16="http://schemas.microsoft.com/office/drawing/2014/main" id="{6BB05826-9A6F-39DA-A5B6-9A4BFA4449FF}"/>
              </a:ext>
            </a:extLst>
          </p:cNvPr>
          <p:cNvSpPr>
            <a:spLocks noGrp="1"/>
          </p:cNvSpPr>
          <p:nvPr>
            <p:ph sz="quarter" idx="10"/>
          </p:nvPr>
        </p:nvSpPr>
        <p:spPr>
          <a:xfrm>
            <a:off x="607367" y="2165269"/>
            <a:ext cx="10977268" cy="4011693"/>
          </a:xfrm>
        </p:spPr>
        <p:txBody>
          <a:bodyPr/>
          <a:lstStyle>
            <a:lvl1pPr>
              <a:defRPr>
                <a:solidFill>
                  <a:schemeClr val="bg1"/>
                </a:solidFill>
              </a:defRPr>
            </a:lvl1pPr>
            <a:lvl3pPr>
              <a:defRPr>
                <a:solidFill>
                  <a:schemeClr val="bg1"/>
                </a:solidFill>
              </a:defRPr>
            </a:lvl3pPr>
            <a:lvl5pPr>
              <a:defRPr/>
            </a:lvl5pPr>
            <a:lvl6pPr>
              <a:defRPr sz="1800">
                <a:latin typeface="+mn-lt"/>
              </a:defRPr>
            </a:lvl6pPr>
            <a:lvl9pPr marL="0" indent="0">
              <a:defRPr>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3352014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4">
            <a:extLst>
              <a:ext uri="{FF2B5EF4-FFF2-40B4-BE49-F238E27FC236}">
                <a16:creationId xmlns:a16="http://schemas.microsoft.com/office/drawing/2014/main" id="{F2AA3880-916A-4C40-A8DC-139B8515F45A}"/>
              </a:ext>
            </a:extLst>
          </p:cNvPr>
          <p:cNvSpPr>
            <a:spLocks noGrp="1"/>
          </p:cNvSpPr>
          <p:nvPr>
            <p:ph type="dt" sz="half" idx="6"/>
          </p:nvPr>
        </p:nvSpPr>
        <p:spPr>
          <a:xfrm>
            <a:off x="2043300" y="6325146"/>
            <a:ext cx="1368000" cy="176400"/>
          </a:xfrm>
        </p:spPr>
        <p:txBody>
          <a:bodyPr lIns="0" tIns="0" rIns="0" bIns="0"/>
          <a:lstStyle>
            <a:lvl1pPr algn="l">
              <a:defRPr>
                <a:solidFill>
                  <a:schemeClr val="tx1"/>
                </a:solidFill>
              </a:defRPr>
            </a:lvl1pPr>
          </a:lstStyle>
          <a:p>
            <a:fld id="{4694C088-6229-4539-A1CA-8CB29EE81C55}" type="datetime1">
              <a:rPr lang="en-US" smtClean="0"/>
              <a:t>7/1/25</a:t>
            </a:fld>
            <a:endParaRPr lang="en-GB"/>
          </a:p>
        </p:txBody>
      </p:sp>
      <p:sp>
        <p:nvSpPr>
          <p:cNvPr id="4" name="Holder 5">
            <a:extLst>
              <a:ext uri="{FF2B5EF4-FFF2-40B4-BE49-F238E27FC236}">
                <a16:creationId xmlns:a16="http://schemas.microsoft.com/office/drawing/2014/main" id="{A4C69CA9-63DF-4BDF-DA61-9CFD00F36954}"/>
              </a:ext>
            </a:extLst>
          </p:cNvPr>
          <p:cNvSpPr>
            <a:spLocks noGrp="1"/>
          </p:cNvSpPr>
          <p:nvPr>
            <p:ph type="sldNum" sz="quarter" idx="7"/>
          </p:nvPr>
        </p:nvSpPr>
        <p:spPr>
          <a:xfrm>
            <a:off x="11289956" y="6325145"/>
            <a:ext cx="298475" cy="176400"/>
          </a:xfrm>
        </p:spPr>
        <p:txBody>
          <a:bodyPr lIns="0" tIns="0" rIns="0" bIns="0"/>
          <a:lstStyle>
            <a:lvl1pPr algn="r">
              <a:defRPr>
                <a:solidFill>
                  <a:schemeClr val="tx1"/>
                </a:solidFill>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829264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7158B9E-1306-BA44-5603-1178B954051A}"/>
              </a:ext>
            </a:extLst>
          </p:cNvPr>
          <p:cNvSpPr>
            <a:spLocks noGrp="1"/>
          </p:cNvSpPr>
          <p:nvPr>
            <p:ph type="pic" sz="quarter" idx="13"/>
          </p:nvPr>
        </p:nvSpPr>
        <p:spPr>
          <a:xfrm>
            <a:off x="0" y="0"/>
            <a:ext cx="12192000" cy="6778800"/>
          </a:xfrm>
        </p:spPr>
        <p:txBody>
          <a:bodyPr/>
          <a:lstStyle/>
          <a:p>
            <a:r>
              <a:rPr lang="en-GB"/>
              <a:t>Click icon to add picture</a:t>
            </a:r>
          </a:p>
        </p:txBody>
      </p:sp>
      <p:sp>
        <p:nvSpPr>
          <p:cNvPr id="4" name="Holder 4">
            <a:extLst>
              <a:ext uri="{FF2B5EF4-FFF2-40B4-BE49-F238E27FC236}">
                <a16:creationId xmlns:a16="http://schemas.microsoft.com/office/drawing/2014/main" id="{179DEC29-4338-587F-ED52-332697D9142F}"/>
              </a:ext>
            </a:extLst>
          </p:cNvPr>
          <p:cNvSpPr>
            <a:spLocks noGrp="1"/>
          </p:cNvSpPr>
          <p:nvPr>
            <p:ph type="dt" sz="half" idx="6"/>
          </p:nvPr>
        </p:nvSpPr>
        <p:spPr>
          <a:xfrm>
            <a:off x="2043300" y="6325146"/>
            <a:ext cx="1368000" cy="176400"/>
          </a:xfrm>
        </p:spPr>
        <p:txBody>
          <a:bodyPr lIns="0" tIns="0" rIns="0" bIns="0"/>
          <a:lstStyle>
            <a:lvl1pPr algn="l">
              <a:defRPr>
                <a:solidFill>
                  <a:schemeClr val="bg1"/>
                </a:solidFill>
              </a:defRPr>
            </a:lvl1pPr>
          </a:lstStyle>
          <a:p>
            <a:fld id="{4062EDD3-D621-4CCF-8A7A-5199909765BE}" type="datetime1">
              <a:rPr lang="en-US" smtClean="0"/>
              <a:t>7/1/25</a:t>
            </a:fld>
            <a:endParaRPr lang="en-GB"/>
          </a:p>
        </p:txBody>
      </p:sp>
      <p:sp>
        <p:nvSpPr>
          <p:cNvPr id="5" name="Holder 5">
            <a:extLst>
              <a:ext uri="{FF2B5EF4-FFF2-40B4-BE49-F238E27FC236}">
                <a16:creationId xmlns:a16="http://schemas.microsoft.com/office/drawing/2014/main" id="{DD9E0869-A7F9-671C-F05D-547EB20C391E}"/>
              </a:ext>
            </a:extLst>
          </p:cNvPr>
          <p:cNvSpPr>
            <a:spLocks noGrp="1"/>
          </p:cNvSpPr>
          <p:nvPr>
            <p:ph type="sldNum" sz="quarter" idx="7"/>
          </p:nvPr>
        </p:nvSpPr>
        <p:spPr>
          <a:xfrm>
            <a:off x="11289956" y="6325145"/>
            <a:ext cx="298475" cy="176400"/>
          </a:xfrm>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507828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bg>
      <p:bgRef idx="1001">
        <a:schemeClr val="bg1"/>
      </p:bgRef>
    </p:bg>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EA47110E-2B6E-1A2C-BE1F-26D5DCDD4930}"/>
              </a:ext>
            </a:extLst>
          </p:cNvPr>
          <p:cNvPicPr/>
          <p:nvPr/>
        </p:nvPicPr>
        <p:blipFill>
          <a:blip r:embed="rId2"/>
          <a:srcRect/>
          <a:stretch/>
        </p:blipFill>
        <p:spPr>
          <a:xfrm>
            <a:off x="596" y="0"/>
            <a:ext cx="12192000" cy="6858000"/>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hasCustomPrompt="1"/>
          </p:nvPr>
        </p:nvSpPr>
        <p:spPr>
          <a:xfrm>
            <a:off x="607368" y="5075164"/>
            <a:ext cx="6343690" cy="995680"/>
          </a:xfrm>
        </p:spPr>
        <p:txBody>
          <a:bodyPr anchor="b"/>
          <a:lstStyle>
            <a:lvl1pPr>
              <a:lnSpc>
                <a:spcPct val="100000"/>
              </a:lnSpc>
              <a:defRPr sz="8000">
                <a:solidFill>
                  <a:schemeClr val="tx1"/>
                </a:solidFill>
              </a:defRPr>
            </a:lvl1pPr>
          </a:lstStyle>
          <a:p>
            <a:r>
              <a:rPr lang="en-US"/>
              <a:t>Thank you</a:t>
            </a:r>
            <a:endParaRPr lang="en-GB"/>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32" name="Text Placeholder 29">
            <a:extLst>
              <a:ext uri="{FF2B5EF4-FFF2-40B4-BE49-F238E27FC236}">
                <a16:creationId xmlns:a16="http://schemas.microsoft.com/office/drawing/2014/main" id="{1C82E3FA-699C-E79B-DCEE-0163F9166FE4}"/>
              </a:ext>
            </a:extLst>
          </p:cNvPr>
          <p:cNvSpPr>
            <a:spLocks noGrp="1"/>
          </p:cNvSpPr>
          <p:nvPr>
            <p:ph type="body" sz="quarter" idx="11" hasCustomPrompt="1"/>
          </p:nvPr>
        </p:nvSpPr>
        <p:spPr>
          <a:xfrm>
            <a:off x="7056255" y="5075238"/>
            <a:ext cx="2088000" cy="936000"/>
          </a:xfrm>
        </p:spPr>
        <p:txBody>
          <a:bodyPr/>
          <a:lstStyle>
            <a:lvl1pPr>
              <a:lnSpc>
                <a:spcPct val="110000"/>
              </a:lnSpc>
              <a:defRPr sz="1200">
                <a:solidFill>
                  <a:schemeClr val="tx1"/>
                </a:solidFill>
              </a:defRPr>
            </a:lvl1pPr>
            <a:lvl2pPr>
              <a:lnSpc>
                <a:spcPct val="110000"/>
              </a:lnSpc>
              <a:defRPr sz="1200">
                <a:solidFill>
                  <a:schemeClr val="tx1"/>
                </a:solidFill>
              </a:defRPr>
            </a:lvl2pPr>
          </a:lstStyle>
          <a:p>
            <a:pPr lvl="0"/>
            <a:r>
              <a:rPr lang="it-IT"/>
              <a:t>Origin</a:t>
            </a:r>
          </a:p>
          <a:p>
            <a:pPr lvl="1"/>
            <a:r>
              <a:rPr lang="it-IT"/>
              <a:t>12 Henrietta Street</a:t>
            </a:r>
          </a:p>
          <a:p>
            <a:pPr lvl="1"/>
            <a:r>
              <a:rPr lang="it-IT"/>
              <a:t>London</a:t>
            </a:r>
          </a:p>
          <a:p>
            <a:pPr lvl="1"/>
            <a:r>
              <a:rPr lang="it-IT"/>
              <a:t>WC2E 8LH</a:t>
            </a:r>
            <a:endParaRPr lang="en-GB"/>
          </a:p>
        </p:txBody>
      </p:sp>
      <p:sp>
        <p:nvSpPr>
          <p:cNvPr id="33" name="Text Placeholder 29">
            <a:extLst>
              <a:ext uri="{FF2B5EF4-FFF2-40B4-BE49-F238E27FC236}">
                <a16:creationId xmlns:a16="http://schemas.microsoft.com/office/drawing/2014/main" id="{718D2644-472B-C9B5-CDCB-387643A41B38}"/>
              </a:ext>
            </a:extLst>
          </p:cNvPr>
          <p:cNvSpPr>
            <a:spLocks noGrp="1"/>
          </p:cNvSpPr>
          <p:nvPr>
            <p:ph type="body" sz="quarter" idx="12" hasCustomPrompt="1"/>
          </p:nvPr>
        </p:nvSpPr>
        <p:spPr>
          <a:xfrm>
            <a:off x="9528917" y="5075238"/>
            <a:ext cx="2088000" cy="936000"/>
          </a:xfrm>
        </p:spPr>
        <p:txBody>
          <a:bodyPr/>
          <a:lstStyle>
            <a:lvl1pPr>
              <a:lnSpc>
                <a:spcPct val="110000"/>
              </a:lnSpc>
              <a:defRPr sz="1200">
                <a:solidFill>
                  <a:schemeClr val="tx1"/>
                </a:solidFill>
              </a:defRPr>
            </a:lvl1pPr>
            <a:lvl2pPr>
              <a:lnSpc>
                <a:spcPct val="110000"/>
              </a:lnSpc>
              <a:defRPr sz="1200">
                <a:solidFill>
                  <a:schemeClr val="tx1"/>
                </a:solidFill>
              </a:defRPr>
            </a:lvl2pPr>
          </a:lstStyle>
          <a:p>
            <a:pPr lvl="0"/>
            <a:r>
              <a:rPr lang="nb-NO"/>
              <a:t>Hello</a:t>
            </a:r>
          </a:p>
          <a:p>
            <a:pPr lvl="1"/>
            <a:r>
              <a:rPr lang="nb-NO"/>
              <a:t>+44 (0)207 291 9020</a:t>
            </a:r>
          </a:p>
          <a:p>
            <a:pPr lvl="1"/>
            <a:r>
              <a:rPr lang="nb-NO"/>
              <a:t>name@isba.org.uk</a:t>
            </a:r>
          </a:p>
          <a:p>
            <a:pPr lvl="1"/>
            <a:r>
              <a:rPr lang="nb-NO"/>
              <a:t>originmediameasurement.com</a:t>
            </a:r>
            <a:endParaRPr lang="en-US"/>
          </a:p>
        </p:txBody>
      </p:sp>
      <p:sp>
        <p:nvSpPr>
          <p:cNvPr id="35" name="object 13">
            <a:extLst>
              <a:ext uri="{FF2B5EF4-FFF2-40B4-BE49-F238E27FC236}">
                <a16:creationId xmlns:a16="http://schemas.microsoft.com/office/drawing/2014/main" id="{927C1E38-B0A2-D5E6-ABA0-0DBA01026A9E}"/>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a:solidFill>
                <a:schemeClr val="tx1"/>
              </a:solidFill>
            </a:endParaRPr>
          </a:p>
        </p:txBody>
      </p:sp>
      <p:sp>
        <p:nvSpPr>
          <p:cNvPr id="36" name="object 14">
            <a:extLst>
              <a:ext uri="{FF2B5EF4-FFF2-40B4-BE49-F238E27FC236}">
                <a16:creationId xmlns:a16="http://schemas.microsoft.com/office/drawing/2014/main" id="{6C3627D4-1E79-88A5-C4E8-3C0E376F8C4D}"/>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a:solidFill>
                <a:schemeClr val="tx1"/>
              </a:solidFill>
            </a:endParaRPr>
          </a:p>
        </p:txBody>
      </p:sp>
      <p:sp>
        <p:nvSpPr>
          <p:cNvPr id="38" name="object 16">
            <a:extLst>
              <a:ext uri="{FF2B5EF4-FFF2-40B4-BE49-F238E27FC236}">
                <a16:creationId xmlns:a16="http://schemas.microsoft.com/office/drawing/2014/main" id="{D8888CD6-9EA8-6FD8-0CFE-A00C592843D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a:solidFill>
                <a:schemeClr val="tx1"/>
              </a:solidFill>
            </a:endParaRPr>
          </a:p>
        </p:txBody>
      </p:sp>
      <p:sp>
        <p:nvSpPr>
          <p:cNvPr id="39" name="object 17">
            <a:extLst>
              <a:ext uri="{FF2B5EF4-FFF2-40B4-BE49-F238E27FC236}">
                <a16:creationId xmlns:a16="http://schemas.microsoft.com/office/drawing/2014/main" id="{F1E8A134-045B-4BE4-64AF-EECB72EDB9B2}"/>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a:solidFill>
                <a:schemeClr val="tx1"/>
              </a:solidFill>
            </a:endParaRPr>
          </a:p>
        </p:txBody>
      </p:sp>
      <p:sp>
        <p:nvSpPr>
          <p:cNvPr id="3" name="object 21">
            <a:extLst>
              <a:ext uri="{FF2B5EF4-FFF2-40B4-BE49-F238E27FC236}">
                <a16:creationId xmlns:a16="http://schemas.microsoft.com/office/drawing/2014/main" id="{45D716E9-5910-593A-68DB-043276A26AC0}"/>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Tree>
    <p:extLst>
      <p:ext uri="{BB962C8B-B14F-4D97-AF65-F5344CB8AC3E}">
        <p14:creationId xmlns:p14="http://schemas.microsoft.com/office/powerpoint/2010/main" val="21360782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CCAB8382-DB54-1638-BA76-585EA7555ECC}"/>
              </a:ext>
            </a:extLst>
          </p:cNvPr>
          <p:cNvSpPr txBox="1">
            <a:spLocks/>
          </p:cNvSpPr>
          <p:nvPr userDrawn="1"/>
        </p:nvSpPr>
        <p:spPr>
          <a:xfrm>
            <a:off x="11687695" y="6402070"/>
            <a:ext cx="390697"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baseline="0">
                <a:solidFill>
                  <a:schemeClr val="tx1">
                    <a:tint val="75000"/>
                  </a:schemeClr>
                </a:solidFill>
                <a:latin typeface="Graphik" panose="020B050303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1575A9-32DA-4648-B82F-22B070730590}" type="slidenum">
              <a:rPr lang="en-US" smtClean="0"/>
              <a:pPr/>
              <a:t>‹#›</a:t>
            </a:fld>
            <a:endParaRPr lang="en-US"/>
          </a:p>
        </p:txBody>
      </p:sp>
    </p:spTree>
    <p:extLst>
      <p:ext uri="{BB962C8B-B14F-4D97-AF65-F5344CB8AC3E}">
        <p14:creationId xmlns:p14="http://schemas.microsoft.com/office/powerpoint/2010/main" val="3082719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1">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15" name="Text Placeholder 29">
            <a:extLst>
              <a:ext uri="{FF2B5EF4-FFF2-40B4-BE49-F238E27FC236}">
                <a16:creationId xmlns:a16="http://schemas.microsoft.com/office/drawing/2014/main" id="{7E22E9EE-3B6B-2020-ECB4-4681D15E2754}"/>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16" name="Text Placeholder 29">
            <a:extLst>
              <a:ext uri="{FF2B5EF4-FFF2-40B4-BE49-F238E27FC236}">
                <a16:creationId xmlns:a16="http://schemas.microsoft.com/office/drawing/2014/main" id="{8504FFCC-41DB-AAF3-075F-2F14C5D05C3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17" name="object 13">
            <a:extLst>
              <a:ext uri="{FF2B5EF4-FFF2-40B4-BE49-F238E27FC236}">
                <a16:creationId xmlns:a16="http://schemas.microsoft.com/office/drawing/2014/main" id="{152F4DB4-C2E2-C734-4C0E-1FE559453870}"/>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8" name="object 14">
            <a:extLst>
              <a:ext uri="{FF2B5EF4-FFF2-40B4-BE49-F238E27FC236}">
                <a16:creationId xmlns:a16="http://schemas.microsoft.com/office/drawing/2014/main" id="{07B58914-AE85-81A3-E3E5-58337CF1EAF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9" name="object 16">
            <a:extLst>
              <a:ext uri="{FF2B5EF4-FFF2-40B4-BE49-F238E27FC236}">
                <a16:creationId xmlns:a16="http://schemas.microsoft.com/office/drawing/2014/main" id="{0E1A1386-CE1E-6C41-726C-44D1AFA4ECDD}"/>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20" name="object 17">
            <a:extLst>
              <a:ext uri="{FF2B5EF4-FFF2-40B4-BE49-F238E27FC236}">
                <a16:creationId xmlns:a16="http://schemas.microsoft.com/office/drawing/2014/main" id="{3CF2CFCA-4733-349B-98B3-CE41845EFBD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572899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7AFFC159-AA34-3310-FADC-950F53B6557F}"/>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0EC5F7F4-55DB-4B60-D970-C4ABE67525EA}"/>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2DF42DF5-D86F-8F4E-8113-23C2A131C26A}"/>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C3E9693-A832-F30C-6B07-B6863B99730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E902609-42A6-9804-7D19-B526BEB1BB8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EA57C26D-184F-F5D0-8D0A-328B9854F88A}"/>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16803649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15" name="Text Placeholder 29">
            <a:extLst>
              <a:ext uri="{FF2B5EF4-FFF2-40B4-BE49-F238E27FC236}">
                <a16:creationId xmlns:a16="http://schemas.microsoft.com/office/drawing/2014/main" id="{7E22E9EE-3B6B-2020-ECB4-4681D15E2754}"/>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16" name="Text Placeholder 29">
            <a:extLst>
              <a:ext uri="{FF2B5EF4-FFF2-40B4-BE49-F238E27FC236}">
                <a16:creationId xmlns:a16="http://schemas.microsoft.com/office/drawing/2014/main" id="{8504FFCC-41DB-AAF3-075F-2F14C5D05C3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17" name="object 13">
            <a:extLst>
              <a:ext uri="{FF2B5EF4-FFF2-40B4-BE49-F238E27FC236}">
                <a16:creationId xmlns:a16="http://schemas.microsoft.com/office/drawing/2014/main" id="{152F4DB4-C2E2-C734-4C0E-1FE559453870}"/>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8" name="object 14">
            <a:extLst>
              <a:ext uri="{FF2B5EF4-FFF2-40B4-BE49-F238E27FC236}">
                <a16:creationId xmlns:a16="http://schemas.microsoft.com/office/drawing/2014/main" id="{07B58914-AE85-81A3-E3E5-58337CF1EAF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9" name="object 16">
            <a:extLst>
              <a:ext uri="{FF2B5EF4-FFF2-40B4-BE49-F238E27FC236}">
                <a16:creationId xmlns:a16="http://schemas.microsoft.com/office/drawing/2014/main" id="{0E1A1386-CE1E-6C41-726C-44D1AFA4ECDD}"/>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20" name="object 17">
            <a:extLst>
              <a:ext uri="{FF2B5EF4-FFF2-40B4-BE49-F238E27FC236}">
                <a16:creationId xmlns:a16="http://schemas.microsoft.com/office/drawing/2014/main" id="{3CF2CFCA-4733-349B-98B3-CE41845EFBD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405970760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3">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srcRect/>
          <a:stretch/>
        </p:blipFill>
        <p:spPr>
          <a:xfrm>
            <a:off x="1067" y="0"/>
            <a:ext cx="12189865"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15" name="Text Placeholder 29">
            <a:extLst>
              <a:ext uri="{FF2B5EF4-FFF2-40B4-BE49-F238E27FC236}">
                <a16:creationId xmlns:a16="http://schemas.microsoft.com/office/drawing/2014/main" id="{7E22E9EE-3B6B-2020-ECB4-4681D15E2754}"/>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16" name="Text Placeholder 29">
            <a:extLst>
              <a:ext uri="{FF2B5EF4-FFF2-40B4-BE49-F238E27FC236}">
                <a16:creationId xmlns:a16="http://schemas.microsoft.com/office/drawing/2014/main" id="{8504FFCC-41DB-AAF3-075F-2F14C5D05C3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17" name="object 13">
            <a:extLst>
              <a:ext uri="{FF2B5EF4-FFF2-40B4-BE49-F238E27FC236}">
                <a16:creationId xmlns:a16="http://schemas.microsoft.com/office/drawing/2014/main" id="{152F4DB4-C2E2-C734-4C0E-1FE559453870}"/>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8" name="object 14">
            <a:extLst>
              <a:ext uri="{FF2B5EF4-FFF2-40B4-BE49-F238E27FC236}">
                <a16:creationId xmlns:a16="http://schemas.microsoft.com/office/drawing/2014/main" id="{07B58914-AE85-81A3-E3E5-58337CF1EAF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9" name="object 16">
            <a:extLst>
              <a:ext uri="{FF2B5EF4-FFF2-40B4-BE49-F238E27FC236}">
                <a16:creationId xmlns:a16="http://schemas.microsoft.com/office/drawing/2014/main" id="{0E1A1386-CE1E-6C41-726C-44D1AFA4ECDD}"/>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20" name="object 17">
            <a:extLst>
              <a:ext uri="{FF2B5EF4-FFF2-40B4-BE49-F238E27FC236}">
                <a16:creationId xmlns:a16="http://schemas.microsoft.com/office/drawing/2014/main" id="{3CF2CFCA-4733-349B-98B3-CE41845EFBD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171825608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4">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7AFFC159-AA34-3310-FADC-950F53B6557F}"/>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0EC5F7F4-55DB-4B60-D970-C4ABE67525EA}"/>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2DF42DF5-D86F-8F4E-8113-23C2A131C26A}"/>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C3E9693-A832-F30C-6B07-B6863B99730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E902609-42A6-9804-7D19-B526BEB1BB8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EA57C26D-184F-F5D0-8D0A-328B9854F88A}"/>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233685420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5">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7AFFC159-AA34-3310-FADC-950F53B6557F}"/>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0EC5F7F4-55DB-4B60-D970-C4ABE67525EA}"/>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2DF42DF5-D86F-8F4E-8113-23C2A131C26A}"/>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C3E9693-A832-F30C-6B07-B6863B99730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E902609-42A6-9804-7D19-B526BEB1BB8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EA57C26D-184F-F5D0-8D0A-328B9854F88A}"/>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72718400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6">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userDrawn="1"/>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7AFFC159-AA34-3310-FADC-950F53B6557F}"/>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0EC5F7F4-55DB-4B60-D970-C4ABE67525EA}"/>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2DF42DF5-D86F-8F4E-8113-23C2A131C26A}"/>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C3E9693-A832-F30C-6B07-B6863B99730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E902609-42A6-9804-7D19-B526BEB1BB8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EA57C26D-184F-F5D0-8D0A-328B9854F88A}"/>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38311907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7">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D0584A3B-9561-6437-3EB7-3E4C715744D5}"/>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45784FB6-F6E2-7057-FD4C-5E4F58F66FD0}"/>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FCD787FE-7AFF-F9D7-C4E5-CEEB04CB584E}"/>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4B2F7700-8073-BDAE-54B7-6815CC3159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464D24EB-EB62-7A3F-1903-B3EDB5836F76}"/>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028C54C4-DD95-6AEA-7082-04B03BE253BE}"/>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84701577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 Turquois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5015B7AB-1A73-F6AC-C7B3-C9D37C271F27}"/>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C7F6C120-C9BA-5454-9DE3-2FBDFDB1E852}"/>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09771E46-04B7-C37D-5EF8-183442C1A1FE}"/>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3B2DD25-555D-7EB3-668F-6F698347A055}"/>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BC6FBAE3-CE92-323E-5676-A05CDCCC1A4B}"/>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2B243505-D86F-2341-6A55-38C25F7F6032}"/>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68536073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 Magenta">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CFCC704-70DF-7D42-08D2-E600D7D6F0C8}"/>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CCBD904C-4799-8299-0374-29034E69AD2F}"/>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A775EBDA-8F5D-AE4B-F35D-FBECCCC56F6C}"/>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CB41788F-80CE-DBD2-F4EB-F85D08A77A5C}"/>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709ABAA8-16CA-513F-F1FA-0016BB94A7A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BB040E59-D8FA-4375-7F62-96AEA2381BF0}"/>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150444402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 Re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ABEAE4C5-DB2A-BD83-43B0-89B174A27FDE}"/>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8E0BC868-C6F5-051B-8DB3-A4DB513777AB}"/>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F8721592-CC71-C697-DD66-63B1333CD934}"/>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B4AD11F-0F02-617B-0D7E-8CD77031B111}"/>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A856876-FAD8-54AA-3685-CBA357D412D7}"/>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03BEBC2F-C0C0-5EDC-9744-DC43C5628458}"/>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177125026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 Yellow">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112FDD2D-A017-26D9-FB07-B84B4680E67D}"/>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9BB06ED9-9166-60AD-F013-BF2F0A252B16}"/>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CFC83714-F01A-E245-F2F8-540CD0F1F363}"/>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2B6A9D3F-1347-6C40-0AAB-DCBBC92EC0C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B71C53BA-186D-FD76-6A53-5947731B4C0F}"/>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8FFD6626-1118-AD0B-4DFE-D9A478E0ACF1}"/>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109709558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5">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7AFFC159-AA34-3310-FADC-950F53B6557F}"/>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0EC5F7F4-55DB-4B60-D970-C4ABE67525EA}"/>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2DF42DF5-D86F-8F4E-8113-23C2A131C26A}"/>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C3E9693-A832-F30C-6B07-B6863B99730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E902609-42A6-9804-7D19-B526BEB1BB8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EA57C26D-184F-F5D0-8D0A-328B9854F88A}"/>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1395983434"/>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 Orange / Bl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bg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562AEC02-4BCA-B400-01B7-820DE989C55D}"/>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C435E723-FD05-0DF0-0020-10339BC481B3}"/>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668ED928-C321-0644-DB46-0D9138296F15}"/>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C7933C78-BBF1-8AB0-16D3-88A9C4A5609C}"/>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B0E0BC01-38CD-BCAE-6272-289DCE9395BC}"/>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16312413-18B9-92A4-5FA3-41F7C1B2B954}"/>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5193623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 Pink / Pale Bl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bg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3D3C849-1F1E-5A62-BE49-2938CCDF4A30}"/>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5BB2FF09-08C5-2B37-64B4-C12EDD9A6B7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3EBF3360-0FB4-781D-A5F1-EA640D27D8A6}"/>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7CB7F55-A153-BA5F-D3C7-E4A3298CEF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AE0F4821-8760-D3BB-771B-D191CB6A76E2}"/>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58C8866A-8C4F-19C1-ECBA-5ECFD62774BB}"/>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163599100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 Purple / Ja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l="5534" r="5534"/>
          <a:stretch/>
        </p:blipFill>
        <p:spPr>
          <a:xfrm>
            <a:off x="1" y="1"/>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3D3C849-1F1E-5A62-BE49-2938CCDF4A30}"/>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5BB2FF09-08C5-2B37-64B4-C12EDD9A6B7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3EBF3360-0FB4-781D-A5F1-EA640D27D8A6}"/>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7CB7F55-A153-BA5F-D3C7-E4A3298CEF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AE0F4821-8760-D3BB-771B-D191CB6A76E2}"/>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58C8866A-8C4F-19C1-ECBA-5ECFD62774BB}"/>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40845716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 Slate / Blu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l="5534" r="5534"/>
          <a:stretch/>
        </p:blipFill>
        <p:spPr>
          <a:xfrm>
            <a:off x="0" y="1"/>
            <a:ext cx="12192000"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3D3C849-1F1E-5A62-BE49-2938CCDF4A30}"/>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5BB2FF09-08C5-2B37-64B4-C12EDD9A6B7D}"/>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3EBF3360-0FB4-781D-A5F1-EA640D27D8A6}"/>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77CB7F55-A153-BA5F-D3C7-E4A3298CEF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tx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AE0F4821-8760-D3BB-771B-D191CB6A76E2}"/>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58C8866A-8C4F-19C1-ECBA-5ECFD62774BB}"/>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tx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78347911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Larg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69"/>
            <a:ext cx="10977268" cy="4011693"/>
          </a:xfrm>
        </p:spPr>
        <p:txBody>
          <a:bodyPr/>
          <a:lstStyle>
            <a:lvl5pPr>
              <a:defRPr/>
            </a:lvl5pPr>
            <a:lvl6pPr>
              <a:defRPr sz="1800">
                <a:latin typeface="+mn-lt"/>
              </a:defRPr>
            </a:lvl6pPr>
            <a:lvl9pPr marL="0" indent="0">
              <a:defRPr>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F247D0FD-7995-4D4C-9CB8-6101ED9870B8}"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Tree>
    <p:extLst>
      <p:ext uri="{BB962C8B-B14F-4D97-AF65-F5344CB8AC3E}">
        <p14:creationId xmlns:p14="http://schemas.microsoft.com/office/powerpoint/2010/main" val="2874447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69"/>
            <a:ext cx="6054725" cy="3506411"/>
          </a:xfrm>
          <a:solidFill>
            <a:srgbClr val="F3F5F6"/>
          </a:solidFill>
        </p:spPr>
        <p:txBody>
          <a:bodyPr lIns="72000" tIns="72000" rIns="72000" bIns="72000"/>
          <a:lstStyle>
            <a:lvl1pPr marL="536575" indent="-536575">
              <a:buFont typeface="+mj-lt"/>
              <a:buAutoNum type="arabicPeriod"/>
              <a:defRPr sz="2200"/>
            </a:lvl1pPr>
            <a:lvl2pPr marL="536575" indent="-536575">
              <a:buFont typeface="+mj-lt"/>
              <a:buAutoNum type="arabicPeriod"/>
              <a:defRPr sz="2200"/>
            </a:lvl2pPr>
            <a:lvl3pPr marL="457200" indent="-457200">
              <a:buFont typeface="+mj-lt"/>
              <a:buAutoNum type="arabicPeriod"/>
              <a:defRPr sz="1800"/>
            </a:lvl3pPr>
            <a:lvl4pPr marL="457200" indent="-457200">
              <a:buFont typeface="+mj-lt"/>
              <a:buAutoNum type="arabicPeriod"/>
              <a:defRPr sz="1800"/>
            </a:lvl4pPr>
            <a:lvl5pPr marL="342900" indent="-342900">
              <a:buFont typeface="+mj-lt"/>
              <a:buAutoNum type="arabicPeriod"/>
              <a:defRPr sz="1400"/>
            </a:lvl5pPr>
            <a:lvl6pPr marL="342900" indent="-342900">
              <a:buFont typeface="+mj-lt"/>
              <a:buAutoNum type="arabicPeriod"/>
              <a:defRPr sz="1400">
                <a:latin typeface="+mn-lt"/>
              </a:defRPr>
            </a:lvl6pPr>
            <a:lvl7pPr marL="342900" indent="-342900">
              <a:buFont typeface="+mj-lt"/>
              <a:buAutoNum type="arabicPeriod"/>
              <a:defRPr sz="1200"/>
            </a:lvl7pPr>
            <a:lvl8pPr marL="342900" indent="-342900">
              <a:buFont typeface="+mj-lt"/>
              <a:buAutoNum type="arabicPeriod"/>
              <a:defRPr sz="1200"/>
            </a:lvl8pPr>
            <a:lvl9pPr marL="342900" indent="-342900">
              <a:buFont typeface="+mj-lt"/>
              <a:buAutoNum type="arabicPeriod"/>
              <a:defRPr sz="1200">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CC7DA910-F932-4EEE-91CD-3C36B44474F7}"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5" name="object 15">
            <a:extLst>
              <a:ext uri="{FF2B5EF4-FFF2-40B4-BE49-F238E27FC236}">
                <a16:creationId xmlns:a16="http://schemas.microsoft.com/office/drawing/2014/main" id="{AF9F7D07-28C0-607B-B972-60161C4F1BE5}"/>
              </a:ext>
            </a:extLst>
          </p:cNvPr>
          <p:cNvSpPr txBox="1"/>
          <p:nvPr/>
        </p:nvSpPr>
        <p:spPr>
          <a:xfrm>
            <a:off x="7691094" y="4141965"/>
            <a:ext cx="4054475" cy="1306512"/>
          </a:xfrm>
          <a:prstGeom prst="rect">
            <a:avLst/>
          </a:prstGeom>
        </p:spPr>
        <p:txBody>
          <a:bodyPr vert="horz" wrap="square" lIns="0" tIns="160655" rIns="0" bIns="0" rtlCol="0">
            <a:spAutoFit/>
          </a:bodyPr>
          <a:lstStyle/>
          <a:p>
            <a:pPr>
              <a:lnSpc>
                <a:spcPct val="100000"/>
              </a:lnSpc>
              <a:spcBef>
                <a:spcPts val="1265"/>
              </a:spcBef>
            </a:pPr>
            <a:endParaRPr sz="1800">
              <a:latin typeface="Segoe UI" panose="020B0502040204020203" pitchFamily="34" charset="0"/>
              <a:cs typeface="Segoe UI" panose="020B0502040204020203" pitchFamily="34" charset="0"/>
            </a:endParaRPr>
          </a:p>
          <a:p>
            <a:pPr marL="250825" marR="245110" algn="just">
              <a:lnSpc>
                <a:spcPct val="106500"/>
              </a:lnSpc>
            </a:pPr>
            <a:r>
              <a:rPr sz="1800" b="1">
                <a:solidFill>
                  <a:srgbClr val="FFFFFF"/>
                </a:solidFill>
                <a:latin typeface="Segoe UI Semibold"/>
                <a:cs typeface="Segoe UI Semibold"/>
              </a:rPr>
              <a:t>Quote</a:t>
            </a:r>
            <a:r>
              <a:rPr sz="1800" b="1" spc="-75">
                <a:solidFill>
                  <a:srgbClr val="FFFFFF"/>
                </a:solidFill>
                <a:latin typeface="Segoe UI Semibold"/>
                <a:cs typeface="Segoe UI Semibold"/>
              </a:rPr>
              <a:t> </a:t>
            </a:r>
            <a:r>
              <a:rPr sz="1800" b="1">
                <a:solidFill>
                  <a:srgbClr val="FFFFFF"/>
                </a:solidFill>
                <a:latin typeface="Segoe UI Semibold"/>
                <a:cs typeface="Segoe UI Semibold"/>
              </a:rPr>
              <a:t>feature.</a:t>
            </a:r>
            <a:r>
              <a:rPr sz="1800" b="1" spc="-70">
                <a:solidFill>
                  <a:srgbClr val="FFFFFF"/>
                </a:solidFill>
                <a:latin typeface="Segoe UI Semibold"/>
                <a:cs typeface="Segoe UI Semibold"/>
              </a:rPr>
              <a:t> </a:t>
            </a:r>
            <a:r>
              <a:rPr sz="1800" b="1">
                <a:solidFill>
                  <a:srgbClr val="FFFFFF"/>
                </a:solidFill>
                <a:latin typeface="Segoe UI Semibold"/>
                <a:cs typeface="Segoe UI Semibold"/>
              </a:rPr>
              <a:t>This</a:t>
            </a:r>
            <a:r>
              <a:rPr sz="1800" b="1" spc="-70">
                <a:solidFill>
                  <a:srgbClr val="FFFFFF"/>
                </a:solidFill>
                <a:latin typeface="Segoe UI Semibold"/>
                <a:cs typeface="Segoe UI Semibold"/>
              </a:rPr>
              <a:t> </a:t>
            </a:r>
            <a:r>
              <a:rPr sz="1800" b="1">
                <a:solidFill>
                  <a:srgbClr val="FFFFFF"/>
                </a:solidFill>
                <a:latin typeface="Segoe UI Semibold"/>
                <a:cs typeface="Segoe UI Semibold"/>
              </a:rPr>
              <a:t>is</a:t>
            </a:r>
            <a:r>
              <a:rPr sz="1800" b="1" spc="-75">
                <a:solidFill>
                  <a:srgbClr val="FFFFFF"/>
                </a:solidFill>
                <a:latin typeface="Segoe UI Semibold"/>
                <a:cs typeface="Segoe UI Semibold"/>
              </a:rPr>
              <a:t> </a:t>
            </a:r>
            <a:r>
              <a:rPr sz="1800" b="1">
                <a:solidFill>
                  <a:srgbClr val="FFFFFF"/>
                </a:solidFill>
                <a:latin typeface="Segoe UI Semibold"/>
                <a:cs typeface="Segoe UI Semibold"/>
              </a:rPr>
              <a:t>dummy</a:t>
            </a:r>
            <a:r>
              <a:rPr sz="1800" b="1" spc="-70">
                <a:solidFill>
                  <a:srgbClr val="FFFFFF"/>
                </a:solidFill>
                <a:latin typeface="Segoe UI Semibold"/>
                <a:cs typeface="Segoe UI Semibold"/>
              </a:rPr>
              <a:t> </a:t>
            </a:r>
            <a:r>
              <a:rPr sz="1800" b="1" spc="-20">
                <a:solidFill>
                  <a:srgbClr val="FFFFFF"/>
                </a:solidFill>
                <a:latin typeface="Segoe UI Semibold"/>
                <a:cs typeface="Segoe UI Semibold"/>
              </a:rPr>
              <a:t>text </a:t>
            </a:r>
            <a:r>
              <a:rPr sz="1800" b="1">
                <a:solidFill>
                  <a:srgbClr val="FFFFFF"/>
                </a:solidFill>
                <a:latin typeface="Segoe UI Semibold"/>
                <a:cs typeface="Segoe UI Semibold"/>
              </a:rPr>
              <a:t>and</a:t>
            </a:r>
            <a:r>
              <a:rPr sz="1800" b="1" spc="-50">
                <a:solidFill>
                  <a:srgbClr val="FFFFFF"/>
                </a:solidFill>
                <a:latin typeface="Segoe UI Semibold"/>
                <a:cs typeface="Segoe UI Semibold"/>
              </a:rPr>
              <a:t> </a:t>
            </a:r>
            <a:r>
              <a:rPr sz="1800" b="1">
                <a:solidFill>
                  <a:srgbClr val="FFFFFF"/>
                </a:solidFill>
                <a:latin typeface="Segoe UI Semibold"/>
                <a:cs typeface="Segoe UI Semibold"/>
              </a:rPr>
              <a:t>has</a:t>
            </a:r>
            <a:r>
              <a:rPr sz="1800" b="1" spc="-55">
                <a:solidFill>
                  <a:srgbClr val="FFFFFF"/>
                </a:solidFill>
                <a:latin typeface="Segoe UI Semibold"/>
                <a:cs typeface="Segoe UI Semibold"/>
              </a:rPr>
              <a:t> </a:t>
            </a:r>
            <a:r>
              <a:rPr sz="1800" b="1">
                <a:solidFill>
                  <a:srgbClr val="FFFFFF"/>
                </a:solidFill>
                <a:latin typeface="Segoe UI Semibold"/>
                <a:cs typeface="Segoe UI Semibold"/>
              </a:rPr>
              <a:t>no</a:t>
            </a:r>
            <a:r>
              <a:rPr sz="1800" b="1" spc="-55">
                <a:solidFill>
                  <a:srgbClr val="FFFFFF"/>
                </a:solidFill>
                <a:latin typeface="Segoe UI Semibold"/>
                <a:cs typeface="Segoe UI Semibold"/>
              </a:rPr>
              <a:t> </a:t>
            </a:r>
            <a:r>
              <a:rPr sz="1800" b="1">
                <a:solidFill>
                  <a:srgbClr val="FFFFFF"/>
                </a:solidFill>
                <a:latin typeface="Segoe UI Semibold"/>
                <a:cs typeface="Segoe UI Semibold"/>
              </a:rPr>
              <a:t>meaning.</a:t>
            </a:r>
            <a:r>
              <a:rPr sz="1800" b="1" spc="-55">
                <a:solidFill>
                  <a:srgbClr val="FFFFFF"/>
                </a:solidFill>
                <a:latin typeface="Segoe UI Semibold"/>
                <a:cs typeface="Segoe UI Semibold"/>
              </a:rPr>
              <a:t> </a:t>
            </a:r>
            <a:r>
              <a:rPr sz="1800" b="1" spc="-25">
                <a:solidFill>
                  <a:srgbClr val="FFFFFF"/>
                </a:solidFill>
                <a:latin typeface="Segoe UI Semibold"/>
                <a:cs typeface="Segoe UI Semibold"/>
              </a:rPr>
              <a:t>Text</a:t>
            </a:r>
            <a:r>
              <a:rPr sz="1800" b="1" spc="-55">
                <a:solidFill>
                  <a:srgbClr val="FFFFFF"/>
                </a:solidFill>
                <a:latin typeface="Segoe UI Semibold"/>
                <a:cs typeface="Segoe UI Semibold"/>
              </a:rPr>
              <a:t> </a:t>
            </a:r>
            <a:r>
              <a:rPr sz="1800" b="1">
                <a:solidFill>
                  <a:srgbClr val="FFFFFF"/>
                </a:solidFill>
                <a:latin typeface="Segoe UI Semibold"/>
                <a:cs typeface="Segoe UI Semibold"/>
              </a:rPr>
              <a:t>size</a:t>
            </a:r>
            <a:r>
              <a:rPr sz="1800" b="1" spc="-55">
                <a:solidFill>
                  <a:srgbClr val="FFFFFF"/>
                </a:solidFill>
                <a:latin typeface="Segoe UI Semibold"/>
                <a:cs typeface="Segoe UI Semibold"/>
              </a:rPr>
              <a:t> </a:t>
            </a:r>
            <a:r>
              <a:rPr sz="1800" b="1" spc="-25">
                <a:solidFill>
                  <a:srgbClr val="FFFFFF"/>
                </a:solidFill>
                <a:latin typeface="Segoe UI Semibold"/>
                <a:cs typeface="Segoe UI Semibold"/>
              </a:rPr>
              <a:t>and </a:t>
            </a:r>
            <a:r>
              <a:rPr sz="1800" b="1" err="1">
                <a:solidFill>
                  <a:srgbClr val="FFFFFF"/>
                </a:solidFill>
                <a:latin typeface="Segoe UI Semibold"/>
                <a:cs typeface="Segoe UI Semibold"/>
              </a:rPr>
              <a:t>colour</a:t>
            </a:r>
            <a:r>
              <a:rPr sz="1800" b="1" spc="-70">
                <a:solidFill>
                  <a:srgbClr val="FFFFFF"/>
                </a:solidFill>
                <a:latin typeface="Segoe UI Semibold"/>
                <a:cs typeface="Segoe UI Semibold"/>
              </a:rPr>
              <a:t> </a:t>
            </a:r>
            <a:r>
              <a:rPr sz="1800" b="1">
                <a:solidFill>
                  <a:srgbClr val="FFFFFF"/>
                </a:solidFill>
                <a:latin typeface="Segoe UI Semibold"/>
                <a:cs typeface="Segoe UI Semibold"/>
              </a:rPr>
              <a:t>is</a:t>
            </a:r>
            <a:r>
              <a:rPr sz="1800" b="1" spc="-70">
                <a:solidFill>
                  <a:srgbClr val="FFFFFF"/>
                </a:solidFill>
                <a:latin typeface="Segoe UI Semibold"/>
                <a:cs typeface="Segoe UI Semibold"/>
              </a:rPr>
              <a:t> </a:t>
            </a:r>
            <a:r>
              <a:rPr sz="1800" b="1">
                <a:solidFill>
                  <a:srgbClr val="FFFFFF"/>
                </a:solidFill>
                <a:latin typeface="Segoe UI Semibold"/>
                <a:cs typeface="Segoe UI Semibold"/>
              </a:rPr>
              <a:t>flexible.</a:t>
            </a:r>
            <a:r>
              <a:rPr sz="1800" b="1" spc="-70">
                <a:solidFill>
                  <a:srgbClr val="FFFFFF"/>
                </a:solidFill>
                <a:latin typeface="Segoe UI Semibold"/>
                <a:cs typeface="Segoe UI Semibold"/>
              </a:rPr>
              <a:t> </a:t>
            </a:r>
            <a:r>
              <a:rPr sz="1800" b="1" spc="-10">
                <a:solidFill>
                  <a:srgbClr val="FFFFFF"/>
                </a:solidFill>
                <a:latin typeface="Segoe UI Semibold"/>
                <a:cs typeface="Segoe UI Semibold"/>
              </a:rPr>
              <a:t>Semibold.”</a:t>
            </a:r>
            <a:endParaRPr sz="1800">
              <a:latin typeface="Segoe UI Semibold"/>
              <a:cs typeface="Segoe UI Semibold"/>
            </a:endParaRPr>
          </a:p>
        </p:txBody>
      </p:sp>
    </p:spTree>
    <p:extLst>
      <p:ext uri="{BB962C8B-B14F-4D97-AF65-F5344CB8AC3E}">
        <p14:creationId xmlns:p14="http://schemas.microsoft.com/office/powerpoint/2010/main" val="1859008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70"/>
            <a:ext cx="5256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92AFEDDC-2225-4753-8680-59C68D3D77DB}"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4" name="Content Placeholder 9">
            <a:extLst>
              <a:ext uri="{FF2B5EF4-FFF2-40B4-BE49-F238E27FC236}">
                <a16:creationId xmlns:a16="http://schemas.microsoft.com/office/drawing/2014/main" id="{ECA7AB37-4BFE-4846-03D7-5B2A4FC8137C}"/>
              </a:ext>
            </a:extLst>
          </p:cNvPr>
          <p:cNvSpPr>
            <a:spLocks noGrp="1"/>
          </p:cNvSpPr>
          <p:nvPr>
            <p:ph sz="quarter" idx="14"/>
          </p:nvPr>
        </p:nvSpPr>
        <p:spPr>
          <a:xfrm>
            <a:off x="6328635" y="2165270"/>
            <a:ext cx="5256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1702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Thre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11" name="Content Placeholder 9">
            <a:extLst>
              <a:ext uri="{FF2B5EF4-FFF2-40B4-BE49-F238E27FC236}">
                <a16:creationId xmlns:a16="http://schemas.microsoft.com/office/drawing/2014/main" id="{E0D6231E-170B-C1C4-370B-4F40D25E7226}"/>
              </a:ext>
            </a:extLst>
          </p:cNvPr>
          <p:cNvSpPr>
            <a:spLocks noGrp="1"/>
          </p:cNvSpPr>
          <p:nvPr>
            <p:ph sz="quarter" idx="10"/>
          </p:nvPr>
        </p:nvSpPr>
        <p:spPr>
          <a:xfrm>
            <a:off x="607367" y="2165270"/>
            <a:ext cx="3348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B399A061-7A5B-440E-B6A5-532835BB494F}"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5" name="Content Placeholder 9">
            <a:extLst>
              <a:ext uri="{FF2B5EF4-FFF2-40B4-BE49-F238E27FC236}">
                <a16:creationId xmlns:a16="http://schemas.microsoft.com/office/drawing/2014/main" id="{55A34AAA-638D-B24D-5E2B-D66D057346A0}"/>
              </a:ext>
            </a:extLst>
          </p:cNvPr>
          <p:cNvSpPr>
            <a:spLocks noGrp="1"/>
          </p:cNvSpPr>
          <p:nvPr>
            <p:ph sz="quarter" idx="15"/>
          </p:nvPr>
        </p:nvSpPr>
        <p:spPr>
          <a:xfrm>
            <a:off x="4422000" y="2165270"/>
            <a:ext cx="3348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9">
            <a:extLst>
              <a:ext uri="{FF2B5EF4-FFF2-40B4-BE49-F238E27FC236}">
                <a16:creationId xmlns:a16="http://schemas.microsoft.com/office/drawing/2014/main" id="{60868E78-D154-18E2-FE0F-34A1CD630357}"/>
              </a:ext>
            </a:extLst>
          </p:cNvPr>
          <p:cNvSpPr>
            <a:spLocks noGrp="1"/>
          </p:cNvSpPr>
          <p:nvPr>
            <p:ph sz="quarter" idx="16"/>
          </p:nvPr>
        </p:nvSpPr>
        <p:spPr>
          <a:xfrm>
            <a:off x="8236633" y="2165270"/>
            <a:ext cx="3348000" cy="3495756"/>
          </a:xfrm>
        </p:spPr>
        <p:txBody>
          <a:bodyPr/>
          <a:lstStyle>
            <a:lvl1pPr>
              <a:defRPr sz="2200"/>
            </a:lvl1pPr>
            <a:lvl2pPr>
              <a:defRPr sz="2200"/>
            </a:lvl2pPr>
            <a:lvl3pPr>
              <a:defRPr sz="1800"/>
            </a:lvl3pPr>
            <a:lvl4pPr>
              <a:defRPr sz="1800"/>
            </a:lvl4pPr>
            <a:lvl5pPr>
              <a:defRPr sz="1400"/>
            </a:lvl5pPr>
            <a:lvl6pPr>
              <a:defRPr sz="14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23362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Two Char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36F252-24B3-39D1-7536-83EFA5B07C56}"/>
              </a:ext>
            </a:extLst>
          </p:cNvPr>
          <p:cNvSpPr>
            <a:spLocks noGrp="1"/>
          </p:cNvSpPr>
          <p:nvPr>
            <p:ph type="title"/>
          </p:nvPr>
        </p:nvSpPr>
        <p:spPr/>
        <p:txBody>
          <a:bodyPr/>
          <a:lstStyle/>
          <a:p>
            <a:r>
              <a:rPr lang="en-GB"/>
              <a:t>Click to edit Master title style</a:t>
            </a:r>
          </a:p>
        </p:txBody>
      </p:sp>
      <p:sp>
        <p:nvSpPr>
          <p:cNvPr id="2" name="Date Placeholder 1">
            <a:extLst>
              <a:ext uri="{FF2B5EF4-FFF2-40B4-BE49-F238E27FC236}">
                <a16:creationId xmlns:a16="http://schemas.microsoft.com/office/drawing/2014/main" id="{22AFFE64-0141-3113-BAC4-1CF2ABF9973A}"/>
              </a:ext>
            </a:extLst>
          </p:cNvPr>
          <p:cNvSpPr>
            <a:spLocks noGrp="1"/>
          </p:cNvSpPr>
          <p:nvPr>
            <p:ph type="dt" sz="half" idx="11"/>
          </p:nvPr>
        </p:nvSpPr>
        <p:spPr/>
        <p:txBody>
          <a:bodyPr/>
          <a:lstStyle/>
          <a:p>
            <a:fld id="{E22C56C0-9931-406D-A103-55770FB84E40}" type="datetime1">
              <a:rPr lang="en-US" smtClean="0"/>
              <a:t>7/1/25</a:t>
            </a:fld>
            <a:endParaRPr lang="en-US"/>
          </a:p>
        </p:txBody>
      </p:sp>
      <p:sp>
        <p:nvSpPr>
          <p:cNvPr id="8" name="Slide Number Placeholder 7">
            <a:extLst>
              <a:ext uri="{FF2B5EF4-FFF2-40B4-BE49-F238E27FC236}">
                <a16:creationId xmlns:a16="http://schemas.microsoft.com/office/drawing/2014/main" id="{A2DA1D58-D7B9-5B14-F644-A55B2FA290B3}"/>
              </a:ext>
            </a:extLst>
          </p:cNvPr>
          <p:cNvSpPr>
            <a:spLocks noGrp="1"/>
          </p:cNvSpPr>
          <p:nvPr>
            <p:ph type="sldNum" sz="quarter" idx="13"/>
          </p:nvPr>
        </p:nvSpPr>
        <p:spPr/>
        <p:txBody>
          <a:bodyPr/>
          <a:lstStyle/>
          <a:p>
            <a:fld id="{B6F15528-21DE-4FAA-801E-634DDDAF4B2B}" type="slidenum">
              <a:rPr lang="en-GB" smtClean="0"/>
              <a:pPr/>
              <a:t>‹#›</a:t>
            </a:fld>
            <a:endParaRPr lang="en-GB"/>
          </a:p>
        </p:txBody>
      </p:sp>
      <p:sp>
        <p:nvSpPr>
          <p:cNvPr id="54" name="Chart Placeholder 51">
            <a:extLst>
              <a:ext uri="{FF2B5EF4-FFF2-40B4-BE49-F238E27FC236}">
                <a16:creationId xmlns:a16="http://schemas.microsoft.com/office/drawing/2014/main" id="{46847BC5-4126-0806-B58A-DD629579C450}"/>
              </a:ext>
            </a:extLst>
          </p:cNvPr>
          <p:cNvSpPr>
            <a:spLocks noGrp="1"/>
          </p:cNvSpPr>
          <p:nvPr>
            <p:ph type="chart" sz="quarter" idx="15"/>
          </p:nvPr>
        </p:nvSpPr>
        <p:spPr>
          <a:xfrm>
            <a:off x="833935" y="2463806"/>
            <a:ext cx="4814836" cy="2611706"/>
          </a:xfrm>
        </p:spPr>
        <p:txBody>
          <a:bodyPr/>
          <a:lstStyle>
            <a:lvl1pPr>
              <a:defRPr sz="1400">
                <a:solidFill>
                  <a:schemeClr val="tx1"/>
                </a:solidFill>
              </a:defRPr>
            </a:lvl1pPr>
          </a:lstStyle>
          <a:p>
            <a:r>
              <a:rPr lang="en-GB"/>
              <a:t>Click icon to add chart</a:t>
            </a:r>
          </a:p>
        </p:txBody>
      </p:sp>
      <p:sp>
        <p:nvSpPr>
          <p:cNvPr id="55" name="Chart Placeholder 51">
            <a:extLst>
              <a:ext uri="{FF2B5EF4-FFF2-40B4-BE49-F238E27FC236}">
                <a16:creationId xmlns:a16="http://schemas.microsoft.com/office/drawing/2014/main" id="{36AAA837-BD66-9B80-005A-C66B3A29E063}"/>
              </a:ext>
            </a:extLst>
          </p:cNvPr>
          <p:cNvSpPr>
            <a:spLocks noGrp="1"/>
          </p:cNvSpPr>
          <p:nvPr>
            <p:ph type="chart" sz="quarter" idx="16"/>
          </p:nvPr>
        </p:nvSpPr>
        <p:spPr>
          <a:xfrm>
            <a:off x="6543231" y="2462346"/>
            <a:ext cx="4820218" cy="2614626"/>
          </a:xfrm>
        </p:spPr>
        <p:txBody>
          <a:bodyPr/>
          <a:lstStyle>
            <a:lvl1pPr>
              <a:defRPr sz="1400">
                <a:solidFill>
                  <a:schemeClr val="tx1"/>
                </a:solidFill>
              </a:defRPr>
            </a:lvl1pPr>
          </a:lstStyle>
          <a:p>
            <a:r>
              <a:rPr lang="en-GB"/>
              <a:t>Click icon to add chart</a:t>
            </a:r>
          </a:p>
        </p:txBody>
      </p:sp>
      <p:sp>
        <p:nvSpPr>
          <p:cNvPr id="56" name="Content Placeholder 9">
            <a:extLst>
              <a:ext uri="{FF2B5EF4-FFF2-40B4-BE49-F238E27FC236}">
                <a16:creationId xmlns:a16="http://schemas.microsoft.com/office/drawing/2014/main" id="{A298F4CB-1936-1374-34ED-CC027C6D725E}"/>
              </a:ext>
            </a:extLst>
          </p:cNvPr>
          <p:cNvSpPr>
            <a:spLocks noGrp="1"/>
          </p:cNvSpPr>
          <p:nvPr>
            <p:ph sz="quarter" idx="10"/>
          </p:nvPr>
        </p:nvSpPr>
        <p:spPr>
          <a:xfrm>
            <a:off x="607367" y="5092981"/>
            <a:ext cx="5256000" cy="568044"/>
          </a:xfrm>
        </p:spPr>
        <p:txBody>
          <a:bodyPr/>
          <a:lstStyle>
            <a:lvl1pPr>
              <a:defRPr sz="1400"/>
            </a:lvl1pPr>
            <a:lvl2pPr>
              <a:defRPr sz="1400"/>
            </a:lvl2pPr>
            <a:lvl3pPr>
              <a:spcBef>
                <a:spcPts val="0"/>
              </a:spcBef>
              <a:defRPr sz="1200"/>
            </a:lvl3pPr>
            <a:lvl4pPr>
              <a:defRPr sz="1200"/>
            </a:lvl4pPr>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7" name="Content Placeholder 9">
            <a:extLst>
              <a:ext uri="{FF2B5EF4-FFF2-40B4-BE49-F238E27FC236}">
                <a16:creationId xmlns:a16="http://schemas.microsoft.com/office/drawing/2014/main" id="{9277A973-9DEA-8BC1-4263-58E4D3D0D2B5}"/>
              </a:ext>
            </a:extLst>
          </p:cNvPr>
          <p:cNvSpPr>
            <a:spLocks noGrp="1"/>
          </p:cNvSpPr>
          <p:nvPr>
            <p:ph sz="quarter" idx="14"/>
          </p:nvPr>
        </p:nvSpPr>
        <p:spPr>
          <a:xfrm>
            <a:off x="6328635" y="5092981"/>
            <a:ext cx="5256000" cy="568044"/>
          </a:xfrm>
        </p:spPr>
        <p:txBody>
          <a:bodyPr/>
          <a:lstStyle>
            <a:lvl1pPr>
              <a:defRPr sz="1400"/>
            </a:lvl1pPr>
            <a:lvl2pPr>
              <a:defRPr sz="1400"/>
            </a:lvl2pPr>
            <a:lvl3pPr>
              <a:spcBef>
                <a:spcPts val="0"/>
              </a:spcBef>
              <a:defRPr sz="1200"/>
            </a:lvl3pPr>
            <a:lvl4pPr>
              <a:defRPr sz="1200"/>
            </a:lvl4pPr>
            <a:lvl5pPr>
              <a:defRPr sz="1200"/>
            </a:lvl5pPr>
            <a:lvl6pPr>
              <a:defRPr sz="1200"/>
            </a:lvl6pPr>
            <a:lvl7pPr>
              <a:defRPr sz="1200"/>
            </a:lvl7pPr>
            <a:lvl8pPr>
              <a:defRPr sz="1200"/>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59" name="Text Placeholder 58">
            <a:extLst>
              <a:ext uri="{FF2B5EF4-FFF2-40B4-BE49-F238E27FC236}">
                <a16:creationId xmlns:a16="http://schemas.microsoft.com/office/drawing/2014/main" id="{38F46B09-295B-370B-ED2C-AD9F40D362A8}"/>
              </a:ext>
            </a:extLst>
          </p:cNvPr>
          <p:cNvSpPr>
            <a:spLocks noGrp="1"/>
          </p:cNvSpPr>
          <p:nvPr>
            <p:ph type="body" sz="quarter" idx="17" hasCustomPrompt="1"/>
          </p:nvPr>
        </p:nvSpPr>
        <p:spPr>
          <a:xfrm>
            <a:off x="608013" y="2168525"/>
            <a:ext cx="5267325" cy="277812"/>
          </a:xfrm>
        </p:spPr>
        <p:txBody>
          <a:bodyPr/>
          <a:lstStyle>
            <a:lvl1pPr>
              <a:defRPr sz="1400">
                <a:solidFill>
                  <a:schemeClr val="tx1"/>
                </a:solidFill>
              </a:defRPr>
            </a:lvl1pPr>
          </a:lstStyle>
          <a:p>
            <a:pPr lvl="0"/>
            <a:r>
              <a:rPr lang="en-US"/>
              <a:t>Chart title </a:t>
            </a:r>
            <a:r>
              <a:rPr lang="en-US" err="1"/>
              <a:t>SemiBold</a:t>
            </a:r>
            <a:r>
              <a:rPr lang="en-US"/>
              <a:t> 14pt</a:t>
            </a:r>
          </a:p>
        </p:txBody>
      </p:sp>
      <p:sp>
        <p:nvSpPr>
          <p:cNvPr id="60" name="Text Placeholder 58">
            <a:extLst>
              <a:ext uri="{FF2B5EF4-FFF2-40B4-BE49-F238E27FC236}">
                <a16:creationId xmlns:a16="http://schemas.microsoft.com/office/drawing/2014/main" id="{97462269-0FC4-635F-337F-6EC27408E572}"/>
              </a:ext>
            </a:extLst>
          </p:cNvPr>
          <p:cNvSpPr>
            <a:spLocks noGrp="1"/>
          </p:cNvSpPr>
          <p:nvPr>
            <p:ph type="body" sz="quarter" idx="18" hasCustomPrompt="1"/>
          </p:nvPr>
        </p:nvSpPr>
        <p:spPr>
          <a:xfrm>
            <a:off x="6316662" y="2168525"/>
            <a:ext cx="5267325" cy="277812"/>
          </a:xfrm>
        </p:spPr>
        <p:txBody>
          <a:bodyPr/>
          <a:lstStyle>
            <a:lvl1pPr>
              <a:defRPr sz="1400">
                <a:solidFill>
                  <a:schemeClr val="tx1"/>
                </a:solidFill>
              </a:defRPr>
            </a:lvl1pPr>
          </a:lstStyle>
          <a:p>
            <a:pPr lvl="0"/>
            <a:r>
              <a:rPr lang="en-US"/>
              <a:t>Chart title </a:t>
            </a:r>
            <a:r>
              <a:rPr lang="en-US" err="1"/>
              <a:t>SemiBold</a:t>
            </a:r>
            <a:r>
              <a:rPr lang="en-US"/>
              <a:t> 14pt</a:t>
            </a:r>
          </a:p>
        </p:txBody>
      </p:sp>
      <p:sp>
        <p:nvSpPr>
          <p:cNvPr id="4" name="object 13">
            <a:extLst>
              <a:ext uri="{FF2B5EF4-FFF2-40B4-BE49-F238E27FC236}">
                <a16:creationId xmlns:a16="http://schemas.microsoft.com/office/drawing/2014/main" id="{B32E79B8-46AB-5CBE-716C-043AC63671AF}"/>
              </a:ext>
            </a:extLst>
          </p:cNvPr>
          <p:cNvSpPr txBox="1"/>
          <p:nvPr/>
        </p:nvSpPr>
        <p:spPr>
          <a:xfrm>
            <a:off x="7929674" y="3631716"/>
            <a:ext cx="3013075" cy="162560"/>
          </a:xfrm>
          <a:prstGeom prst="rect">
            <a:avLst/>
          </a:prstGeom>
        </p:spPr>
        <p:txBody>
          <a:bodyPr vert="horz" wrap="square" lIns="0" tIns="12700" rIns="0" bIns="0" rtlCol="0">
            <a:spAutoFit/>
          </a:bodyPr>
          <a:lstStyle/>
          <a:p>
            <a:pPr marL="12700">
              <a:lnSpc>
                <a:spcPct val="100000"/>
              </a:lnSpc>
              <a:spcBef>
                <a:spcPts val="100"/>
              </a:spcBef>
            </a:pPr>
            <a:r>
              <a:rPr sz="900" b="1">
                <a:solidFill>
                  <a:srgbClr val="1C3A51"/>
                </a:solidFill>
                <a:latin typeface="Segoe UI Semibold"/>
                <a:cs typeface="Segoe UI Semibold"/>
              </a:rPr>
              <a:t>Footnotes</a:t>
            </a:r>
            <a:r>
              <a:rPr sz="900" b="1" spc="-5">
                <a:solidFill>
                  <a:srgbClr val="1C3A51"/>
                </a:solidFill>
                <a:latin typeface="Segoe UI Semibold"/>
                <a:cs typeface="Segoe UI Semibold"/>
              </a:rPr>
              <a:t> </a:t>
            </a:r>
            <a:r>
              <a:rPr sz="900" b="1">
                <a:solidFill>
                  <a:srgbClr val="1C3A51"/>
                </a:solidFill>
                <a:latin typeface="Segoe UI Semibold"/>
                <a:cs typeface="Segoe UI Semibold"/>
              </a:rPr>
              <a:t>/</a:t>
            </a:r>
            <a:r>
              <a:rPr sz="900" b="1" spc="-5">
                <a:solidFill>
                  <a:srgbClr val="1C3A51"/>
                </a:solidFill>
                <a:latin typeface="Segoe UI Semibold"/>
                <a:cs typeface="Segoe UI Semibold"/>
              </a:rPr>
              <a:t> </a:t>
            </a:r>
            <a:r>
              <a:rPr sz="900" b="1" spc="-10">
                <a:solidFill>
                  <a:srgbClr val="1C3A51"/>
                </a:solidFill>
                <a:latin typeface="Segoe UI Semibold"/>
                <a:cs typeface="Segoe UI Semibold"/>
              </a:rPr>
              <a:t>Disclaimers</a:t>
            </a:r>
            <a:r>
              <a:rPr sz="900" b="1" spc="-5">
                <a:solidFill>
                  <a:srgbClr val="1C3A51"/>
                </a:solidFill>
                <a:latin typeface="Segoe UI Semibold"/>
                <a:cs typeface="Segoe UI Semibold"/>
              </a:rPr>
              <a:t> </a:t>
            </a:r>
            <a:r>
              <a:rPr sz="900" b="1">
                <a:solidFill>
                  <a:srgbClr val="1C3A51"/>
                </a:solidFill>
                <a:latin typeface="Segoe UI Semibold"/>
                <a:cs typeface="Segoe UI Semibold"/>
              </a:rPr>
              <a:t>/</a:t>
            </a:r>
            <a:r>
              <a:rPr sz="900" b="1" spc="-5">
                <a:solidFill>
                  <a:srgbClr val="1C3A51"/>
                </a:solidFill>
                <a:latin typeface="Segoe UI Semibold"/>
                <a:cs typeface="Segoe UI Semibold"/>
              </a:rPr>
              <a:t> </a:t>
            </a:r>
            <a:r>
              <a:rPr sz="900" b="1">
                <a:solidFill>
                  <a:srgbClr val="1C3A51"/>
                </a:solidFill>
                <a:latin typeface="Segoe UI Semibold"/>
                <a:cs typeface="Segoe UI Semibold"/>
              </a:rPr>
              <a:t>Source</a:t>
            </a:r>
            <a:r>
              <a:rPr sz="900" b="1" spc="-10">
                <a:solidFill>
                  <a:srgbClr val="1C3A51"/>
                </a:solidFill>
                <a:latin typeface="Segoe UI Semibold"/>
                <a:cs typeface="Segoe UI Semibold"/>
              </a:rPr>
              <a:t> information. Regular</a:t>
            </a:r>
            <a:r>
              <a:rPr sz="900" b="1" spc="-5">
                <a:solidFill>
                  <a:srgbClr val="1C3A51"/>
                </a:solidFill>
                <a:latin typeface="Segoe UI Semibold"/>
                <a:cs typeface="Segoe UI Semibold"/>
              </a:rPr>
              <a:t> </a:t>
            </a:r>
            <a:r>
              <a:rPr sz="900" b="1" spc="-25">
                <a:solidFill>
                  <a:srgbClr val="1C3A51"/>
                </a:solidFill>
                <a:latin typeface="Segoe UI Semibold"/>
                <a:cs typeface="Segoe UI Semibold"/>
              </a:rPr>
              <a:t>9pt</a:t>
            </a:r>
            <a:endParaRPr sz="900">
              <a:latin typeface="Segoe UI Semibold"/>
              <a:cs typeface="Segoe UI Semibold"/>
            </a:endParaRPr>
          </a:p>
        </p:txBody>
      </p:sp>
      <p:sp>
        <p:nvSpPr>
          <p:cNvPr id="5" name="Content Placeholder 9">
            <a:extLst>
              <a:ext uri="{FF2B5EF4-FFF2-40B4-BE49-F238E27FC236}">
                <a16:creationId xmlns:a16="http://schemas.microsoft.com/office/drawing/2014/main" id="{41A4975C-1747-ED37-D769-EAA89A71841E}"/>
              </a:ext>
            </a:extLst>
          </p:cNvPr>
          <p:cNvSpPr>
            <a:spLocks noGrp="1"/>
          </p:cNvSpPr>
          <p:nvPr>
            <p:ph sz="quarter" idx="19" hasCustomPrompt="1"/>
          </p:nvPr>
        </p:nvSpPr>
        <p:spPr>
          <a:xfrm>
            <a:off x="607367" y="5876267"/>
            <a:ext cx="5256000" cy="176401"/>
          </a:xfrm>
        </p:spPr>
        <p:txBody>
          <a:bodyPr/>
          <a:lstStyle>
            <a:lvl1pPr>
              <a:defRPr sz="900">
                <a:solidFill>
                  <a:schemeClr val="tx1"/>
                </a:solidFill>
                <a:latin typeface="+mn-lt"/>
              </a:defRPr>
            </a:lvl1pPr>
            <a:lvl2pPr>
              <a:defRPr sz="1400"/>
            </a:lvl2pPr>
            <a:lvl3pPr>
              <a:spcBef>
                <a:spcPts val="1200"/>
              </a:spcBef>
              <a:defRPr sz="1200"/>
            </a:lvl3pPr>
            <a:lvl4pPr>
              <a:defRPr sz="1200"/>
            </a:lvl4pPr>
            <a:lvl5pPr>
              <a:defRPr/>
            </a:lvl5pPr>
          </a:lstStyle>
          <a:p>
            <a:pPr lvl="0"/>
            <a:r>
              <a:rPr lang="en-US"/>
              <a:t>Click to edit Source / Note text</a:t>
            </a:r>
          </a:p>
        </p:txBody>
      </p:sp>
      <p:sp>
        <p:nvSpPr>
          <p:cNvPr id="6" name="Content Placeholder 9">
            <a:extLst>
              <a:ext uri="{FF2B5EF4-FFF2-40B4-BE49-F238E27FC236}">
                <a16:creationId xmlns:a16="http://schemas.microsoft.com/office/drawing/2014/main" id="{3B1B5F62-68A1-6F92-F057-3ABDB45CBA21}"/>
              </a:ext>
            </a:extLst>
          </p:cNvPr>
          <p:cNvSpPr>
            <a:spLocks noGrp="1"/>
          </p:cNvSpPr>
          <p:nvPr>
            <p:ph sz="quarter" idx="20" hasCustomPrompt="1"/>
          </p:nvPr>
        </p:nvSpPr>
        <p:spPr>
          <a:xfrm>
            <a:off x="6316662" y="5876267"/>
            <a:ext cx="5256000" cy="176401"/>
          </a:xfrm>
        </p:spPr>
        <p:txBody>
          <a:bodyPr/>
          <a:lstStyle>
            <a:lvl1pPr>
              <a:defRPr sz="900">
                <a:solidFill>
                  <a:schemeClr val="tx1"/>
                </a:solidFill>
                <a:latin typeface="+mn-lt"/>
              </a:defRPr>
            </a:lvl1pPr>
            <a:lvl2pPr>
              <a:defRPr sz="1400"/>
            </a:lvl2pPr>
            <a:lvl3pPr>
              <a:spcBef>
                <a:spcPts val="1200"/>
              </a:spcBef>
              <a:defRPr sz="1200"/>
            </a:lvl3pPr>
            <a:lvl4pPr>
              <a:defRPr sz="1200"/>
            </a:lvl4pPr>
            <a:lvl5pPr>
              <a:defRPr/>
            </a:lvl5pPr>
          </a:lstStyle>
          <a:p>
            <a:pPr lvl="0"/>
            <a:r>
              <a:rPr lang="en-US"/>
              <a:t>Click to edit Source / Note text</a:t>
            </a:r>
          </a:p>
        </p:txBody>
      </p:sp>
    </p:spTree>
    <p:extLst>
      <p:ext uri="{BB962C8B-B14F-4D97-AF65-F5344CB8AC3E}">
        <p14:creationId xmlns:p14="http://schemas.microsoft.com/office/powerpoint/2010/main" val="345265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Header - Blue / Turquois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FBE91A4E-92DF-4F4C-BABC-8D014C76C20F}"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415349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6">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userDrawn="1"/>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7AFFC159-AA34-3310-FADC-950F53B6557F}"/>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0EC5F7F4-55DB-4B60-D970-C4ABE67525EA}"/>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2DF42DF5-D86F-8F4E-8113-23C2A131C26A}"/>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C3E9693-A832-F30C-6B07-B6863B997300}"/>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0E902609-42A6-9804-7D19-B526BEB1BB8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EA57C26D-184F-F5D0-8D0A-328B9854F88A}"/>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4293581503"/>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Header - Magent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B7296706-7EEB-4006-B220-BF80ECBAD466}"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1814255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Header - Re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1542C9FE-9F87-4636-9600-BFE0A7752893}"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3167945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Header - Navy / Yell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C07840A0-AD72-4F07-B77E-6C44D8B279ED}"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8008385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Header - Orange /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ED01A32-CC93-4110-864D-1132FE91CC24}"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225419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Header - Pink / Pa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026DA-FE45-06EE-7521-D0D2A2A833C7}"/>
              </a:ext>
            </a:extLst>
          </p:cNvPr>
          <p:cNvPicPr>
            <a:picLocks noChangeAspect="1"/>
          </p:cNvPicPr>
          <p:nvPr/>
        </p:nvPicPr>
        <p:blipFill>
          <a:blip r:embed="rId2"/>
          <a:srcRect/>
          <a:stretch/>
        </p:blipFill>
        <p:spPr>
          <a:xfrm>
            <a:off x="1" y="0"/>
            <a:ext cx="12191998" cy="6857999"/>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DCAB4DE-AC87-461C-A79F-9227CD1EC87E}"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377857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Header - Purple / Ja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95EE3-E613-EE32-55F3-1576CCE8DBC6}"/>
              </a:ext>
            </a:extLst>
          </p:cNvPr>
          <p:cNvPicPr>
            <a:picLocks noChangeAspect="1"/>
          </p:cNvPicPr>
          <p:nvPr/>
        </p:nvPicPr>
        <p:blipFill>
          <a:blip r:embed="rId2"/>
          <a:srcRect l="5534" r="5534"/>
          <a:stretch/>
        </p:blipFill>
        <p:spPr>
          <a:xfrm>
            <a:off x="0" y="1"/>
            <a:ext cx="12192000" cy="6857998"/>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DCAB4DE-AC87-461C-A79F-9227CD1EC87E}"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1154812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Header - Slat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1172D3-2E0D-3219-E8A0-3701907DC895}"/>
              </a:ext>
            </a:extLst>
          </p:cNvPr>
          <p:cNvPicPr>
            <a:picLocks noChangeAspect="1"/>
          </p:cNvPicPr>
          <p:nvPr/>
        </p:nvPicPr>
        <p:blipFill>
          <a:blip r:embed="rId2"/>
          <a:srcRect l="5534" r="5534"/>
          <a:stretch/>
        </p:blipFill>
        <p:spPr>
          <a:xfrm>
            <a:off x="0" y="1"/>
            <a:ext cx="12192000" cy="6857998"/>
          </a:xfrm>
          <a:prstGeom prst="rect">
            <a:avLst/>
          </a:prstGeom>
        </p:spPr>
      </p:pic>
      <p:sp>
        <p:nvSpPr>
          <p:cNvPr id="4" name="Holder 4"/>
          <p:cNvSpPr>
            <a:spLocks noGrp="1"/>
          </p:cNvSpPr>
          <p:nvPr>
            <p:ph type="dt" sz="half" idx="6"/>
          </p:nvPr>
        </p:nvSpPr>
        <p:spPr/>
        <p:txBody>
          <a:bodyPr lIns="0" tIns="0" rIns="0" bIns="0"/>
          <a:lstStyle>
            <a:lvl1pPr algn="l">
              <a:defRPr>
                <a:solidFill>
                  <a:schemeClr val="bg1"/>
                </a:solidFill>
              </a:defRPr>
            </a:lvl1pPr>
          </a:lstStyle>
          <a:p>
            <a:fld id="{2DCAB4DE-AC87-461C-A79F-9227CD1EC87E}"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bg1"/>
                </a:solidFill>
              </a:defRPr>
            </a:lvl1pPr>
          </a:lstStyle>
          <a:p>
            <a:r>
              <a:rPr lang="en-US"/>
              <a:t>Click to edit Section Header title style</a:t>
            </a:r>
            <a:endParaRPr lang="en-GB"/>
          </a:p>
        </p:txBody>
      </p:sp>
      <p:pic>
        <p:nvPicPr>
          <p:cNvPr id="7" name="Picture 6">
            <a:extLst>
              <a:ext uri="{FF2B5EF4-FFF2-40B4-BE49-F238E27FC236}">
                <a16:creationId xmlns:a16="http://schemas.microsoft.com/office/drawing/2014/main" id="{4D9F9F7F-3422-55FE-D785-38E44F1CD449}"/>
              </a:ext>
            </a:extLst>
          </p:cNvPr>
          <p:cNvPicPr>
            <a:picLocks noChangeAspect="1"/>
          </p:cNvPicPr>
          <p:nvPr/>
        </p:nvPicPr>
        <p:blipFill>
          <a:blip r:embed="rId3"/>
          <a:srcRect/>
          <a:stretch/>
        </p:blipFill>
        <p:spPr>
          <a:xfrm>
            <a:off x="612755" y="6243044"/>
            <a:ext cx="794532" cy="346090"/>
          </a:xfrm>
          <a:prstGeom prst="rect">
            <a:avLst/>
          </a:prstGeom>
        </p:spPr>
      </p:pic>
      <p:sp>
        <p:nvSpPr>
          <p:cNvPr id="8" name="object 21">
            <a:extLst>
              <a:ext uri="{FF2B5EF4-FFF2-40B4-BE49-F238E27FC236}">
                <a16:creationId xmlns:a16="http://schemas.microsoft.com/office/drawing/2014/main" id="{05F7D096-D5C6-5117-8149-BC40307EE7CF}"/>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Tree>
    <p:extLst>
      <p:ext uri="{BB962C8B-B14F-4D97-AF65-F5344CB8AC3E}">
        <p14:creationId xmlns:p14="http://schemas.microsoft.com/office/powerpoint/2010/main" val="2417762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Section Header (Image)">
    <p:bg>
      <p:bgPr>
        <a:solidFill>
          <a:schemeClr val="accent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D87B01C5-AD1B-012E-E15C-0DF133AE062E}"/>
              </a:ext>
            </a:extLst>
          </p:cNvPr>
          <p:cNvSpPr>
            <a:spLocks noGrp="1"/>
          </p:cNvSpPr>
          <p:nvPr>
            <p:ph type="pic" sz="quarter" idx="13"/>
          </p:nvPr>
        </p:nvSpPr>
        <p:spPr>
          <a:xfrm>
            <a:off x="0" y="0"/>
            <a:ext cx="12192000" cy="6778800"/>
          </a:xfrm>
        </p:spPr>
        <p:txBody>
          <a:bodyPr/>
          <a:lstStyle/>
          <a:p>
            <a:r>
              <a:rPr lang="en-GB"/>
              <a:t>Click icon to add picture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19AA695-4166-45E6-A265-A7CDDF2A9DA3}"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hasCustomPrompt="1"/>
          </p:nvPr>
        </p:nvSpPr>
        <p:spPr>
          <a:xfrm>
            <a:off x="607367" y="292949"/>
            <a:ext cx="10981064" cy="1397739"/>
          </a:xfrm>
        </p:spPr>
        <p:txBody>
          <a:bodyPr/>
          <a:lstStyle>
            <a:lvl1pPr>
              <a:defRPr>
                <a:solidFill>
                  <a:schemeClr val="tx1"/>
                </a:solidFill>
              </a:defRPr>
            </a:lvl1pPr>
          </a:lstStyle>
          <a:p>
            <a:r>
              <a:rPr lang="en-US"/>
              <a:t>Click to edit Section Header title style</a:t>
            </a:r>
            <a:endParaRPr lang="en-GB"/>
          </a:p>
        </p:txBody>
      </p:sp>
      <p:sp>
        <p:nvSpPr>
          <p:cNvPr id="9" name="object 17">
            <a:extLst>
              <a:ext uri="{FF2B5EF4-FFF2-40B4-BE49-F238E27FC236}">
                <a16:creationId xmlns:a16="http://schemas.microsoft.com/office/drawing/2014/main" id="{19CF5F54-538B-BAAB-BF9E-AA316B1339DE}"/>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pic>
        <p:nvPicPr>
          <p:cNvPr id="2" name="Picture 1">
            <a:extLst>
              <a:ext uri="{FF2B5EF4-FFF2-40B4-BE49-F238E27FC236}">
                <a16:creationId xmlns:a16="http://schemas.microsoft.com/office/drawing/2014/main" id="{4D9F9F7F-3422-55FE-D785-38E44F1CD449}"/>
              </a:ext>
            </a:extLst>
          </p:cNvPr>
          <p:cNvPicPr>
            <a:picLocks noChangeAspect="1"/>
          </p:cNvPicPr>
          <p:nvPr/>
        </p:nvPicPr>
        <p:blipFill>
          <a:blip r:embed="rId2"/>
          <a:srcRect/>
          <a:stretch/>
        </p:blipFill>
        <p:spPr>
          <a:xfrm>
            <a:off x="612755" y="6243044"/>
            <a:ext cx="794532" cy="346090"/>
          </a:xfrm>
          <a:prstGeom prst="rect">
            <a:avLst/>
          </a:prstGeom>
        </p:spPr>
      </p:pic>
    </p:spTree>
    <p:extLst>
      <p:ext uri="{BB962C8B-B14F-4D97-AF65-F5344CB8AC3E}">
        <p14:creationId xmlns:p14="http://schemas.microsoft.com/office/powerpoint/2010/main" val="325232773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solidFill>
              </a:defRPr>
            </a:lvl1pPr>
          </a:lstStyle>
          <a:p>
            <a:fld id="{88180E18-BA4C-4744-BFAC-3A4FD67EC926}" type="datetime1">
              <a:rPr lang="en-US" smtClean="0"/>
              <a:t>7/1/25</a:t>
            </a:fld>
            <a:endParaRPr lang="en-GB"/>
          </a:p>
        </p:txBody>
      </p:sp>
      <p:sp>
        <p:nvSpPr>
          <p:cNvPr id="5" name="Holder 5"/>
          <p:cNvSpPr>
            <a:spLocks noGrp="1"/>
          </p:cNvSpPr>
          <p:nvPr>
            <p:ph type="sldNum" sz="quarter" idx="7"/>
          </p:nvPr>
        </p:nvSpPr>
        <p:spPr/>
        <p:txBody>
          <a:bodyPr lIns="0" tIns="0" rIns="0" bIns="0"/>
          <a:lstStyle>
            <a:lvl1pPr algn="r">
              <a:defRPr>
                <a:solidFill>
                  <a:schemeClr val="tx1"/>
                </a:solidFill>
              </a:defRPr>
            </a:lvl1pPr>
          </a:lstStyle>
          <a:p>
            <a:fld id="{B6F15528-21DE-4FAA-801E-634DDDAF4B2B}" type="slidenum">
              <a:rPr lang="en-GB" smtClean="0"/>
              <a:pPr/>
              <a:t>‹#›</a:t>
            </a:fld>
            <a:endParaRPr lang="en-GB"/>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668419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Only (Slat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14D78F0-CDB7-4830-A0BB-65FFF3A4C283}"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5" y="6243044"/>
            <a:ext cx="794532" cy="346090"/>
          </a:xfrm>
          <a:prstGeom prst="rect">
            <a:avLst/>
          </a:prstGeom>
        </p:spPr>
      </p:pic>
      <p:sp>
        <p:nvSpPr>
          <p:cNvPr id="7" name="object 21">
            <a:extLst>
              <a:ext uri="{FF2B5EF4-FFF2-40B4-BE49-F238E27FC236}">
                <a16:creationId xmlns:a16="http://schemas.microsoft.com/office/drawing/2014/main" id="{4EDB21E7-7C4A-D8D4-5034-1CAF1915D63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8" name="object 17">
            <a:extLst>
              <a:ext uri="{FF2B5EF4-FFF2-40B4-BE49-F238E27FC236}">
                <a16:creationId xmlns:a16="http://schemas.microsoft.com/office/drawing/2014/main" id="{98CC32E2-99BE-7AAC-825A-F96D86A9E9A1}"/>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Tree>
    <p:extLst>
      <p:ext uri="{BB962C8B-B14F-4D97-AF65-F5344CB8AC3E}">
        <p14:creationId xmlns:p14="http://schemas.microsoft.com/office/powerpoint/2010/main" val="363692404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7">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197F2-B80A-4924-9547-865F2273780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a:stretch/>
        </p:blipFill>
        <p:spPr>
          <a:xfrm>
            <a:off x="1" y="0"/>
            <a:ext cx="12191998" cy="6857998"/>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4"/>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5" name="Text Placeholder 29">
            <a:extLst>
              <a:ext uri="{FF2B5EF4-FFF2-40B4-BE49-F238E27FC236}">
                <a16:creationId xmlns:a16="http://schemas.microsoft.com/office/drawing/2014/main" id="{D0584A3B-9561-6437-3EB7-3E4C715744D5}"/>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45784FB6-F6E2-7057-FD4C-5E4F58F66FD0}"/>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FCD787FE-7AFF-F9D7-C4E5-CEEB04CB584E}"/>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4B2F7700-8073-BDAE-54B7-6815CC3159BE}"/>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464D24EB-EB62-7A3F-1903-B3EDB5836F76}"/>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028C54C4-DD95-6AEA-7082-04B03BE253BE}"/>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98460784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Only (Magenta)">
    <p:bg>
      <p:bgPr>
        <a:solidFill>
          <a:schemeClr val="accent2"/>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34F3727-B5B2-4E61-9DDC-6B68AC66A032}"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6" y="6243044"/>
            <a:ext cx="794530" cy="346090"/>
          </a:xfrm>
          <a:prstGeom prst="rect">
            <a:avLst/>
          </a:prstGeom>
        </p:spPr>
      </p:pic>
      <p:sp>
        <p:nvSpPr>
          <p:cNvPr id="7" name="object 17">
            <a:extLst>
              <a:ext uri="{FF2B5EF4-FFF2-40B4-BE49-F238E27FC236}">
                <a16:creationId xmlns:a16="http://schemas.microsoft.com/office/drawing/2014/main" id="{61974C65-FD1B-F6E9-8EAF-DEEC3C2C425F}"/>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Tree>
    <p:extLst>
      <p:ext uri="{BB962C8B-B14F-4D97-AF65-F5344CB8AC3E}">
        <p14:creationId xmlns:p14="http://schemas.microsoft.com/office/powerpoint/2010/main" val="694241302"/>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Large Content (Slat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5A787BE-195A-452C-91E2-83C51CB676DF}"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5" y="6243044"/>
            <a:ext cx="794532" cy="346090"/>
          </a:xfrm>
          <a:prstGeom prst="rect">
            <a:avLst/>
          </a:prstGeom>
        </p:spPr>
      </p:pic>
      <p:sp>
        <p:nvSpPr>
          <p:cNvPr id="7" name="object 21">
            <a:extLst>
              <a:ext uri="{FF2B5EF4-FFF2-40B4-BE49-F238E27FC236}">
                <a16:creationId xmlns:a16="http://schemas.microsoft.com/office/drawing/2014/main" id="{4EDB21E7-7C4A-D8D4-5034-1CAF1915D63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8" name="object 17">
            <a:extLst>
              <a:ext uri="{FF2B5EF4-FFF2-40B4-BE49-F238E27FC236}">
                <a16:creationId xmlns:a16="http://schemas.microsoft.com/office/drawing/2014/main" id="{98CC32E2-99BE-7AAC-825A-F96D86A9E9A1}"/>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
        <p:nvSpPr>
          <p:cNvPr id="9" name="Content Placeholder 9">
            <a:extLst>
              <a:ext uri="{FF2B5EF4-FFF2-40B4-BE49-F238E27FC236}">
                <a16:creationId xmlns:a16="http://schemas.microsoft.com/office/drawing/2014/main" id="{1B49D484-AEC0-7E80-6628-14D34472F8ED}"/>
              </a:ext>
            </a:extLst>
          </p:cNvPr>
          <p:cNvSpPr>
            <a:spLocks noGrp="1"/>
          </p:cNvSpPr>
          <p:nvPr>
            <p:ph sz="quarter" idx="10"/>
          </p:nvPr>
        </p:nvSpPr>
        <p:spPr>
          <a:xfrm>
            <a:off x="607367" y="2165269"/>
            <a:ext cx="10977268" cy="4011693"/>
          </a:xfrm>
        </p:spPr>
        <p:txBody>
          <a:bodyPr/>
          <a:lstStyle>
            <a:lvl5pPr>
              <a:defRPr/>
            </a:lvl5pPr>
            <a:lvl6pPr>
              <a:defRPr sz="1800">
                <a:latin typeface="+mn-lt"/>
              </a:defRPr>
            </a:lvl6pPr>
            <a:lvl9pPr marL="0" indent="0">
              <a:defRPr>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760030876"/>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and Large Content (Magenta)">
    <p:bg>
      <p:bgPr>
        <a:solidFill>
          <a:schemeClr val="accent2"/>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6CE0545-AAA3-4670-B440-34496DCCD333}" type="datetime1">
              <a:rPr lang="en-US" smtClean="0"/>
              <a:t>7/1/25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Title 5">
            <a:extLst>
              <a:ext uri="{FF2B5EF4-FFF2-40B4-BE49-F238E27FC236}">
                <a16:creationId xmlns:a16="http://schemas.microsoft.com/office/drawing/2014/main" id="{1D24B9F2-2A89-4499-1A38-D8F45815F709}"/>
              </a:ext>
            </a:extLst>
          </p:cNvPr>
          <p:cNvSpPr>
            <a:spLocks noGrp="1"/>
          </p:cNvSpPr>
          <p:nvPr>
            <p:ph type="title"/>
          </p:nvPr>
        </p:nvSpPr>
        <p:spPr/>
        <p:txBody>
          <a:bodyPr/>
          <a:lstStyle/>
          <a:p>
            <a:r>
              <a:rPr lang="en-GB"/>
              <a:t>Click to edit Master title style</a:t>
            </a:r>
          </a:p>
        </p:txBody>
      </p:sp>
      <p:pic>
        <p:nvPicPr>
          <p:cNvPr id="2" name="Picture 1">
            <a:extLst>
              <a:ext uri="{FF2B5EF4-FFF2-40B4-BE49-F238E27FC236}">
                <a16:creationId xmlns:a16="http://schemas.microsoft.com/office/drawing/2014/main" id="{5943515E-EF2F-FDD9-F0D5-F4B6480FF83A}"/>
              </a:ext>
            </a:extLst>
          </p:cNvPr>
          <p:cNvPicPr>
            <a:picLocks noChangeAspect="1"/>
          </p:cNvPicPr>
          <p:nvPr/>
        </p:nvPicPr>
        <p:blipFill>
          <a:blip r:embed="rId2"/>
          <a:srcRect/>
          <a:stretch/>
        </p:blipFill>
        <p:spPr>
          <a:xfrm>
            <a:off x="612756" y="6243044"/>
            <a:ext cx="794530" cy="346090"/>
          </a:xfrm>
          <a:prstGeom prst="rect">
            <a:avLst/>
          </a:prstGeom>
        </p:spPr>
      </p:pic>
      <p:sp>
        <p:nvSpPr>
          <p:cNvPr id="7" name="object 17">
            <a:extLst>
              <a:ext uri="{FF2B5EF4-FFF2-40B4-BE49-F238E27FC236}">
                <a16:creationId xmlns:a16="http://schemas.microsoft.com/office/drawing/2014/main" id="{61974C65-FD1B-F6E9-8EAF-DEEC3C2C425F}"/>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tx1"/>
                </a:solidFill>
                <a:latin typeface="+mn-lt"/>
                <a:cs typeface="Segoe UI Semibold"/>
              </a:rPr>
              <a:t>©</a:t>
            </a:r>
            <a:r>
              <a:rPr sz="900" b="0" spc="-20">
                <a:solidFill>
                  <a:schemeClr val="tx1"/>
                </a:solidFill>
                <a:latin typeface="+mn-lt"/>
                <a:cs typeface="Segoe UI Semibold"/>
              </a:rPr>
              <a:t> </a:t>
            </a:r>
            <a:r>
              <a:rPr sz="900" b="0">
                <a:solidFill>
                  <a:schemeClr val="tx1"/>
                </a:solidFill>
                <a:latin typeface="+mn-lt"/>
                <a:cs typeface="Segoe UI Semibold"/>
              </a:rPr>
              <a:t>Origin</a:t>
            </a:r>
            <a:r>
              <a:rPr sz="900" b="0" spc="-20">
                <a:solidFill>
                  <a:schemeClr val="tx1"/>
                </a:solidFill>
                <a:latin typeface="+mn-lt"/>
                <a:cs typeface="Segoe UI Semibold"/>
              </a:rPr>
              <a:t> 202</a:t>
            </a:r>
            <a:r>
              <a:rPr lang="en-GB" sz="900" b="0" spc="-20">
                <a:solidFill>
                  <a:schemeClr val="tx1"/>
                </a:solidFill>
                <a:latin typeface="+mn-lt"/>
                <a:cs typeface="Segoe UI Semibold"/>
              </a:rPr>
              <a:t>5</a:t>
            </a:r>
            <a:endParaRPr sz="900" b="0">
              <a:solidFill>
                <a:schemeClr val="tx1"/>
              </a:solidFill>
              <a:latin typeface="+mn-lt"/>
              <a:cs typeface="Segoe UI Semibold"/>
            </a:endParaRPr>
          </a:p>
        </p:txBody>
      </p:sp>
      <p:sp>
        <p:nvSpPr>
          <p:cNvPr id="8" name="Content Placeholder 9">
            <a:extLst>
              <a:ext uri="{FF2B5EF4-FFF2-40B4-BE49-F238E27FC236}">
                <a16:creationId xmlns:a16="http://schemas.microsoft.com/office/drawing/2014/main" id="{6BB05826-9A6F-39DA-A5B6-9A4BFA4449FF}"/>
              </a:ext>
            </a:extLst>
          </p:cNvPr>
          <p:cNvSpPr>
            <a:spLocks noGrp="1"/>
          </p:cNvSpPr>
          <p:nvPr>
            <p:ph sz="quarter" idx="10"/>
          </p:nvPr>
        </p:nvSpPr>
        <p:spPr>
          <a:xfrm>
            <a:off x="607367" y="2165269"/>
            <a:ext cx="10977268" cy="4011693"/>
          </a:xfrm>
        </p:spPr>
        <p:txBody>
          <a:bodyPr/>
          <a:lstStyle>
            <a:lvl1pPr>
              <a:defRPr>
                <a:solidFill>
                  <a:schemeClr val="bg1"/>
                </a:solidFill>
              </a:defRPr>
            </a:lvl1pPr>
            <a:lvl3pPr>
              <a:defRPr>
                <a:solidFill>
                  <a:schemeClr val="bg1"/>
                </a:solidFill>
              </a:defRPr>
            </a:lvl3pPr>
            <a:lvl5pPr>
              <a:defRPr/>
            </a:lvl5pPr>
            <a:lvl6pPr>
              <a:defRPr sz="1800">
                <a:latin typeface="+mn-lt"/>
              </a:defRPr>
            </a:lvl6pPr>
            <a:lvl9pPr marL="0" indent="0">
              <a:defRPr>
                <a:solidFill>
                  <a:schemeClr val="tx1"/>
                </a:solidFill>
                <a:latin typeface="+mj-lt"/>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1970548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4">
            <a:extLst>
              <a:ext uri="{FF2B5EF4-FFF2-40B4-BE49-F238E27FC236}">
                <a16:creationId xmlns:a16="http://schemas.microsoft.com/office/drawing/2014/main" id="{F2AA3880-916A-4C40-A8DC-139B8515F45A}"/>
              </a:ext>
            </a:extLst>
          </p:cNvPr>
          <p:cNvSpPr>
            <a:spLocks noGrp="1"/>
          </p:cNvSpPr>
          <p:nvPr>
            <p:ph type="dt" sz="half" idx="6"/>
          </p:nvPr>
        </p:nvSpPr>
        <p:spPr>
          <a:xfrm>
            <a:off x="2043300" y="6325146"/>
            <a:ext cx="1368000" cy="176400"/>
          </a:xfrm>
        </p:spPr>
        <p:txBody>
          <a:bodyPr lIns="0" tIns="0" rIns="0" bIns="0"/>
          <a:lstStyle>
            <a:lvl1pPr algn="l">
              <a:defRPr>
                <a:solidFill>
                  <a:schemeClr val="tx1"/>
                </a:solidFill>
              </a:defRPr>
            </a:lvl1pPr>
          </a:lstStyle>
          <a:p>
            <a:fld id="{4694C088-6229-4539-A1CA-8CB29EE81C55}" type="datetime1">
              <a:rPr lang="en-US" smtClean="0"/>
              <a:t>7/1/25</a:t>
            </a:fld>
            <a:endParaRPr lang="en-GB"/>
          </a:p>
        </p:txBody>
      </p:sp>
      <p:sp>
        <p:nvSpPr>
          <p:cNvPr id="4" name="Holder 5">
            <a:extLst>
              <a:ext uri="{FF2B5EF4-FFF2-40B4-BE49-F238E27FC236}">
                <a16:creationId xmlns:a16="http://schemas.microsoft.com/office/drawing/2014/main" id="{A4C69CA9-63DF-4BDF-DA61-9CFD00F36954}"/>
              </a:ext>
            </a:extLst>
          </p:cNvPr>
          <p:cNvSpPr>
            <a:spLocks noGrp="1"/>
          </p:cNvSpPr>
          <p:nvPr>
            <p:ph type="sldNum" sz="quarter" idx="7"/>
          </p:nvPr>
        </p:nvSpPr>
        <p:spPr>
          <a:xfrm>
            <a:off x="11289956" y="6325145"/>
            <a:ext cx="298475" cy="176400"/>
          </a:xfrm>
        </p:spPr>
        <p:txBody>
          <a:bodyPr lIns="0" tIns="0" rIns="0" bIns="0"/>
          <a:lstStyle>
            <a:lvl1pPr algn="r">
              <a:defRPr>
                <a:solidFill>
                  <a:schemeClr val="tx1"/>
                </a:solidFill>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280671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7158B9E-1306-BA44-5603-1178B954051A}"/>
              </a:ext>
            </a:extLst>
          </p:cNvPr>
          <p:cNvSpPr>
            <a:spLocks noGrp="1"/>
          </p:cNvSpPr>
          <p:nvPr>
            <p:ph type="pic" sz="quarter" idx="13"/>
          </p:nvPr>
        </p:nvSpPr>
        <p:spPr>
          <a:xfrm>
            <a:off x="0" y="0"/>
            <a:ext cx="12192000" cy="6778800"/>
          </a:xfrm>
        </p:spPr>
        <p:txBody>
          <a:bodyPr/>
          <a:lstStyle/>
          <a:p>
            <a:r>
              <a:rPr lang="en-GB"/>
              <a:t>Click icon to add picture</a:t>
            </a:r>
          </a:p>
        </p:txBody>
      </p:sp>
      <p:sp>
        <p:nvSpPr>
          <p:cNvPr id="4" name="Holder 4">
            <a:extLst>
              <a:ext uri="{FF2B5EF4-FFF2-40B4-BE49-F238E27FC236}">
                <a16:creationId xmlns:a16="http://schemas.microsoft.com/office/drawing/2014/main" id="{179DEC29-4338-587F-ED52-332697D9142F}"/>
              </a:ext>
            </a:extLst>
          </p:cNvPr>
          <p:cNvSpPr>
            <a:spLocks noGrp="1"/>
          </p:cNvSpPr>
          <p:nvPr>
            <p:ph type="dt" sz="half" idx="6"/>
          </p:nvPr>
        </p:nvSpPr>
        <p:spPr>
          <a:xfrm>
            <a:off x="2043300" y="6325146"/>
            <a:ext cx="1368000" cy="176400"/>
          </a:xfrm>
        </p:spPr>
        <p:txBody>
          <a:bodyPr lIns="0" tIns="0" rIns="0" bIns="0"/>
          <a:lstStyle>
            <a:lvl1pPr algn="l">
              <a:defRPr>
                <a:solidFill>
                  <a:schemeClr val="bg1"/>
                </a:solidFill>
              </a:defRPr>
            </a:lvl1pPr>
          </a:lstStyle>
          <a:p>
            <a:fld id="{4062EDD3-D621-4CCF-8A7A-5199909765BE}" type="datetime1">
              <a:rPr lang="en-US" smtClean="0"/>
              <a:t>7/1/25</a:t>
            </a:fld>
            <a:endParaRPr lang="en-GB"/>
          </a:p>
        </p:txBody>
      </p:sp>
      <p:sp>
        <p:nvSpPr>
          <p:cNvPr id="5" name="Holder 5">
            <a:extLst>
              <a:ext uri="{FF2B5EF4-FFF2-40B4-BE49-F238E27FC236}">
                <a16:creationId xmlns:a16="http://schemas.microsoft.com/office/drawing/2014/main" id="{DD9E0869-A7F9-671C-F05D-547EB20C391E}"/>
              </a:ext>
            </a:extLst>
          </p:cNvPr>
          <p:cNvSpPr>
            <a:spLocks noGrp="1"/>
          </p:cNvSpPr>
          <p:nvPr>
            <p:ph type="sldNum" sz="quarter" idx="7"/>
          </p:nvPr>
        </p:nvSpPr>
        <p:spPr>
          <a:xfrm>
            <a:off x="11289956" y="6325145"/>
            <a:ext cx="298475" cy="176400"/>
          </a:xfrm>
        </p:spPr>
        <p:txBody>
          <a:bodyPr lIns="0" tIns="0" rIns="0" bIns="0"/>
          <a:lstStyle>
            <a:lvl1pPr algn="r">
              <a:defRPr>
                <a:solidFill>
                  <a:schemeClr val="bg1"/>
                </a:solidFill>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39273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Slide">
    <p:bg>
      <p:bgRef idx="1001">
        <a:schemeClr val="bg1"/>
      </p:bgRef>
    </p:bg>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EA47110E-2B6E-1A2C-BE1F-26D5DCDD4930}"/>
              </a:ext>
            </a:extLst>
          </p:cNvPr>
          <p:cNvPicPr/>
          <p:nvPr/>
        </p:nvPicPr>
        <p:blipFill>
          <a:blip r:embed="rId2"/>
          <a:srcRect/>
          <a:stretch/>
        </p:blipFill>
        <p:spPr>
          <a:xfrm>
            <a:off x="596" y="0"/>
            <a:ext cx="12192000" cy="6858000"/>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hasCustomPrompt="1"/>
          </p:nvPr>
        </p:nvSpPr>
        <p:spPr>
          <a:xfrm>
            <a:off x="607368" y="5075164"/>
            <a:ext cx="6343690" cy="995680"/>
          </a:xfrm>
        </p:spPr>
        <p:txBody>
          <a:bodyPr anchor="b"/>
          <a:lstStyle>
            <a:lvl1pPr>
              <a:lnSpc>
                <a:spcPct val="100000"/>
              </a:lnSpc>
              <a:defRPr sz="8000">
                <a:solidFill>
                  <a:schemeClr val="tx1"/>
                </a:solidFill>
              </a:defRPr>
            </a:lvl1pPr>
          </a:lstStyle>
          <a:p>
            <a:r>
              <a:rPr lang="en-US"/>
              <a:t>Thank you</a:t>
            </a:r>
            <a:endParaRPr lang="en-GB"/>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32" name="Text Placeholder 29">
            <a:extLst>
              <a:ext uri="{FF2B5EF4-FFF2-40B4-BE49-F238E27FC236}">
                <a16:creationId xmlns:a16="http://schemas.microsoft.com/office/drawing/2014/main" id="{1C82E3FA-699C-E79B-DCEE-0163F9166FE4}"/>
              </a:ext>
            </a:extLst>
          </p:cNvPr>
          <p:cNvSpPr>
            <a:spLocks noGrp="1"/>
          </p:cNvSpPr>
          <p:nvPr>
            <p:ph type="body" sz="quarter" idx="11" hasCustomPrompt="1"/>
          </p:nvPr>
        </p:nvSpPr>
        <p:spPr>
          <a:xfrm>
            <a:off x="7056255" y="5075238"/>
            <a:ext cx="2088000" cy="936000"/>
          </a:xfrm>
        </p:spPr>
        <p:txBody>
          <a:bodyPr/>
          <a:lstStyle>
            <a:lvl1pPr>
              <a:lnSpc>
                <a:spcPct val="110000"/>
              </a:lnSpc>
              <a:defRPr sz="1200">
                <a:solidFill>
                  <a:schemeClr val="tx1"/>
                </a:solidFill>
              </a:defRPr>
            </a:lvl1pPr>
            <a:lvl2pPr>
              <a:lnSpc>
                <a:spcPct val="110000"/>
              </a:lnSpc>
              <a:defRPr sz="1200">
                <a:solidFill>
                  <a:schemeClr val="tx1"/>
                </a:solidFill>
              </a:defRPr>
            </a:lvl2pPr>
          </a:lstStyle>
          <a:p>
            <a:pPr lvl="0"/>
            <a:r>
              <a:rPr lang="it-IT"/>
              <a:t>Origin</a:t>
            </a:r>
          </a:p>
          <a:p>
            <a:pPr lvl="1"/>
            <a:r>
              <a:rPr lang="it-IT"/>
              <a:t>12 Henrietta Street</a:t>
            </a:r>
          </a:p>
          <a:p>
            <a:pPr lvl="1"/>
            <a:r>
              <a:rPr lang="it-IT"/>
              <a:t>London</a:t>
            </a:r>
          </a:p>
          <a:p>
            <a:pPr lvl="1"/>
            <a:r>
              <a:rPr lang="it-IT"/>
              <a:t>WC2E 8LH</a:t>
            </a:r>
            <a:endParaRPr lang="en-GB"/>
          </a:p>
        </p:txBody>
      </p:sp>
      <p:sp>
        <p:nvSpPr>
          <p:cNvPr id="33" name="Text Placeholder 29">
            <a:extLst>
              <a:ext uri="{FF2B5EF4-FFF2-40B4-BE49-F238E27FC236}">
                <a16:creationId xmlns:a16="http://schemas.microsoft.com/office/drawing/2014/main" id="{718D2644-472B-C9B5-CDCB-387643A41B38}"/>
              </a:ext>
            </a:extLst>
          </p:cNvPr>
          <p:cNvSpPr>
            <a:spLocks noGrp="1"/>
          </p:cNvSpPr>
          <p:nvPr>
            <p:ph type="body" sz="quarter" idx="12" hasCustomPrompt="1"/>
          </p:nvPr>
        </p:nvSpPr>
        <p:spPr>
          <a:xfrm>
            <a:off x="9528917" y="5075238"/>
            <a:ext cx="2088000" cy="936000"/>
          </a:xfrm>
        </p:spPr>
        <p:txBody>
          <a:bodyPr/>
          <a:lstStyle>
            <a:lvl1pPr>
              <a:lnSpc>
                <a:spcPct val="110000"/>
              </a:lnSpc>
              <a:defRPr sz="1200">
                <a:solidFill>
                  <a:schemeClr val="tx1"/>
                </a:solidFill>
              </a:defRPr>
            </a:lvl1pPr>
            <a:lvl2pPr>
              <a:lnSpc>
                <a:spcPct val="110000"/>
              </a:lnSpc>
              <a:defRPr sz="1200">
                <a:solidFill>
                  <a:schemeClr val="tx1"/>
                </a:solidFill>
              </a:defRPr>
            </a:lvl2pPr>
          </a:lstStyle>
          <a:p>
            <a:pPr lvl="0"/>
            <a:r>
              <a:rPr lang="nb-NO"/>
              <a:t>Hello</a:t>
            </a:r>
          </a:p>
          <a:p>
            <a:pPr lvl="1"/>
            <a:r>
              <a:rPr lang="nb-NO"/>
              <a:t>+44 (0)207 291 9020</a:t>
            </a:r>
          </a:p>
          <a:p>
            <a:pPr lvl="1"/>
            <a:r>
              <a:rPr lang="nb-NO"/>
              <a:t>name@isba.org.uk</a:t>
            </a:r>
          </a:p>
          <a:p>
            <a:pPr lvl="1"/>
            <a:r>
              <a:rPr lang="nb-NO"/>
              <a:t>originmediameasurement.com</a:t>
            </a:r>
            <a:endParaRPr lang="en-US"/>
          </a:p>
        </p:txBody>
      </p:sp>
      <p:sp>
        <p:nvSpPr>
          <p:cNvPr id="35" name="object 13">
            <a:extLst>
              <a:ext uri="{FF2B5EF4-FFF2-40B4-BE49-F238E27FC236}">
                <a16:creationId xmlns:a16="http://schemas.microsoft.com/office/drawing/2014/main" id="{927C1E38-B0A2-D5E6-ABA0-0DBA01026A9E}"/>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a:solidFill>
                <a:schemeClr val="tx1"/>
              </a:solidFill>
            </a:endParaRPr>
          </a:p>
        </p:txBody>
      </p:sp>
      <p:sp>
        <p:nvSpPr>
          <p:cNvPr id="36" name="object 14">
            <a:extLst>
              <a:ext uri="{FF2B5EF4-FFF2-40B4-BE49-F238E27FC236}">
                <a16:creationId xmlns:a16="http://schemas.microsoft.com/office/drawing/2014/main" id="{6C3627D4-1E79-88A5-C4E8-3C0E376F8C4D}"/>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a:solidFill>
                <a:schemeClr val="tx1"/>
              </a:solidFill>
            </a:endParaRPr>
          </a:p>
        </p:txBody>
      </p:sp>
      <p:sp>
        <p:nvSpPr>
          <p:cNvPr id="38" name="object 16">
            <a:extLst>
              <a:ext uri="{FF2B5EF4-FFF2-40B4-BE49-F238E27FC236}">
                <a16:creationId xmlns:a16="http://schemas.microsoft.com/office/drawing/2014/main" id="{D8888CD6-9EA8-6FD8-0CFE-A00C592843D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a:solidFill>
                <a:schemeClr val="tx1"/>
              </a:solidFill>
            </a:endParaRPr>
          </a:p>
        </p:txBody>
      </p:sp>
      <p:sp>
        <p:nvSpPr>
          <p:cNvPr id="39" name="object 17">
            <a:extLst>
              <a:ext uri="{FF2B5EF4-FFF2-40B4-BE49-F238E27FC236}">
                <a16:creationId xmlns:a16="http://schemas.microsoft.com/office/drawing/2014/main" id="{F1E8A134-045B-4BE4-64AF-EECB72EDB9B2}"/>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a:solidFill>
                <a:schemeClr val="tx1"/>
              </a:solidFill>
            </a:endParaRPr>
          </a:p>
        </p:txBody>
      </p:sp>
      <p:sp>
        <p:nvSpPr>
          <p:cNvPr id="3" name="object 21">
            <a:extLst>
              <a:ext uri="{FF2B5EF4-FFF2-40B4-BE49-F238E27FC236}">
                <a16:creationId xmlns:a16="http://schemas.microsoft.com/office/drawing/2014/main" id="{45D716E9-5910-593A-68DB-043276A26AC0}"/>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Tree>
    <p:extLst>
      <p:ext uri="{BB962C8B-B14F-4D97-AF65-F5344CB8AC3E}">
        <p14:creationId xmlns:p14="http://schemas.microsoft.com/office/powerpoint/2010/main" val="37444841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Turquois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5015B7AB-1A73-F6AC-C7B3-C9D37C271F27}"/>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C7F6C120-C9BA-5454-9DE3-2FBDFDB1E852}"/>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bg1"/>
                </a:solidFill>
              </a:defRPr>
            </a:lvl1pPr>
            <a:lvl2pPr>
              <a:lnSpc>
                <a:spcPct val="110000"/>
              </a:lnSpc>
              <a:defRPr sz="1400">
                <a:solidFill>
                  <a:schemeClr val="bg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09771E46-04B7-C37D-5EF8-183442C1A1FE}"/>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A3B2DD25-555D-7EB3-668F-6F698347A055}"/>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chemeClr val="accent1"/>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BC6FBAE3-CE92-323E-5676-A05CDCCC1A4B}"/>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2B243505-D86F-2341-6A55-38C25F7F6032}"/>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chemeClr val="accent1"/>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247598242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Magenta">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4D2F6-F43F-7D2B-50EB-8C0952D3ADA4}"/>
              </a:ext>
            </a:extLst>
          </p:cNvPr>
          <p:cNvPicPr>
            <a:picLocks noChangeAspect="1"/>
          </p:cNvPicPr>
          <p:nvPr/>
        </p:nvPicPr>
        <p:blipFill>
          <a:blip r:embed="rId2"/>
          <a:srcRect/>
          <a:stretch/>
        </p:blipFill>
        <p:spPr>
          <a:xfrm>
            <a:off x="1" y="0"/>
            <a:ext cx="12191998" cy="6857999"/>
          </a:xfrm>
          <a:prstGeom prst="rect">
            <a:avLst/>
          </a:prstGeom>
        </p:spPr>
      </p:pic>
      <p:sp>
        <p:nvSpPr>
          <p:cNvPr id="7" name="Title 6">
            <a:extLst>
              <a:ext uri="{FF2B5EF4-FFF2-40B4-BE49-F238E27FC236}">
                <a16:creationId xmlns:a16="http://schemas.microsoft.com/office/drawing/2014/main" id="{86E558C2-04C0-F693-2230-5BC32404F241}"/>
              </a:ext>
            </a:extLst>
          </p:cNvPr>
          <p:cNvSpPr>
            <a:spLocks noGrp="1"/>
          </p:cNvSpPr>
          <p:nvPr>
            <p:ph type="title"/>
          </p:nvPr>
        </p:nvSpPr>
        <p:spPr>
          <a:xfrm>
            <a:off x="607368" y="5075164"/>
            <a:ext cx="4569868" cy="995680"/>
          </a:xfrm>
        </p:spPr>
        <p:txBody>
          <a:bodyPr/>
          <a:lstStyle>
            <a:lvl1pPr>
              <a:lnSpc>
                <a:spcPct val="100000"/>
              </a:lnSpc>
              <a:defRPr sz="2200">
                <a:solidFill>
                  <a:schemeClr val="tx1"/>
                </a:solidFill>
              </a:defRPr>
            </a:lvl1pPr>
          </a:lstStyle>
          <a:p>
            <a:r>
              <a:rPr lang="en-GB"/>
              <a:t>Click to edit Master title style</a:t>
            </a:r>
          </a:p>
        </p:txBody>
      </p:sp>
      <p:pic>
        <p:nvPicPr>
          <p:cNvPr id="21" name="Picture 20">
            <a:extLst>
              <a:ext uri="{FF2B5EF4-FFF2-40B4-BE49-F238E27FC236}">
                <a16:creationId xmlns:a16="http://schemas.microsoft.com/office/drawing/2014/main" id="{B2943E4E-4A71-1E01-BDFC-EF14116D88C7}"/>
              </a:ext>
            </a:extLst>
          </p:cNvPr>
          <p:cNvPicPr>
            <a:picLocks noChangeAspect="1"/>
          </p:cNvPicPr>
          <p:nvPr/>
        </p:nvPicPr>
        <p:blipFill>
          <a:blip r:embed="rId3"/>
          <a:srcRect/>
          <a:stretch/>
        </p:blipFill>
        <p:spPr>
          <a:xfrm>
            <a:off x="643484" y="509550"/>
            <a:ext cx="2258694" cy="983866"/>
          </a:xfrm>
          <a:prstGeom prst="rect">
            <a:avLst/>
          </a:prstGeom>
        </p:spPr>
      </p:pic>
      <p:sp>
        <p:nvSpPr>
          <p:cNvPr id="4" name="object 21">
            <a:extLst>
              <a:ext uri="{FF2B5EF4-FFF2-40B4-BE49-F238E27FC236}">
                <a16:creationId xmlns:a16="http://schemas.microsoft.com/office/drawing/2014/main" id="{35A76166-C0E6-6B6A-376D-B3F7CBA86CCA}"/>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
        <p:nvSpPr>
          <p:cNvPr id="2" name="Text Placeholder 29">
            <a:extLst>
              <a:ext uri="{FF2B5EF4-FFF2-40B4-BE49-F238E27FC236}">
                <a16:creationId xmlns:a16="http://schemas.microsoft.com/office/drawing/2014/main" id="{ECFCC704-70DF-7D42-08D2-E600D7D6F0C8}"/>
              </a:ext>
            </a:extLst>
          </p:cNvPr>
          <p:cNvSpPr>
            <a:spLocks noGrp="1"/>
          </p:cNvSpPr>
          <p:nvPr>
            <p:ph type="body" sz="quarter" idx="11" hasCustomPrompt="1"/>
          </p:nvPr>
        </p:nvSpPr>
        <p:spPr>
          <a:xfrm>
            <a:off x="7056255"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it-IT"/>
              <a:t>Presentation:</a:t>
            </a:r>
          </a:p>
          <a:p>
            <a:pPr lvl="1"/>
            <a:r>
              <a:rPr lang="it-IT"/>
              <a:t>Next List Level for body text</a:t>
            </a:r>
            <a:endParaRPr lang="en-GB"/>
          </a:p>
        </p:txBody>
      </p:sp>
      <p:sp>
        <p:nvSpPr>
          <p:cNvPr id="6" name="Text Placeholder 29">
            <a:extLst>
              <a:ext uri="{FF2B5EF4-FFF2-40B4-BE49-F238E27FC236}">
                <a16:creationId xmlns:a16="http://schemas.microsoft.com/office/drawing/2014/main" id="{CCBD904C-4799-8299-0374-29034E69AD2F}"/>
              </a:ext>
            </a:extLst>
          </p:cNvPr>
          <p:cNvSpPr>
            <a:spLocks noGrp="1"/>
          </p:cNvSpPr>
          <p:nvPr>
            <p:ph type="body" sz="quarter" idx="12" hasCustomPrompt="1"/>
          </p:nvPr>
        </p:nvSpPr>
        <p:spPr>
          <a:xfrm>
            <a:off x="9528917" y="5075238"/>
            <a:ext cx="2088000" cy="936000"/>
          </a:xfrm>
        </p:spPr>
        <p:txBody>
          <a:bodyPr/>
          <a:lstStyle>
            <a:lvl1pPr>
              <a:lnSpc>
                <a:spcPct val="110000"/>
              </a:lnSpc>
              <a:defRPr sz="1400">
                <a:solidFill>
                  <a:schemeClr val="tx1"/>
                </a:solidFill>
              </a:defRPr>
            </a:lvl1pPr>
            <a:lvl2pPr>
              <a:lnSpc>
                <a:spcPct val="110000"/>
              </a:lnSpc>
              <a:defRPr sz="1400">
                <a:solidFill>
                  <a:schemeClr val="tx1"/>
                </a:solidFill>
              </a:defRPr>
            </a:lvl2pPr>
          </a:lstStyle>
          <a:p>
            <a:pPr lvl="0"/>
            <a:r>
              <a:rPr lang="nb-NO"/>
              <a:t>Client:</a:t>
            </a:r>
          </a:p>
          <a:p>
            <a:pPr lvl="1"/>
            <a:r>
              <a:rPr lang="en-GB"/>
              <a:t>Next List Level for body text</a:t>
            </a:r>
          </a:p>
        </p:txBody>
      </p:sp>
      <p:sp>
        <p:nvSpPr>
          <p:cNvPr id="8" name="object 13">
            <a:extLst>
              <a:ext uri="{FF2B5EF4-FFF2-40B4-BE49-F238E27FC236}">
                <a16:creationId xmlns:a16="http://schemas.microsoft.com/office/drawing/2014/main" id="{A775EBDA-8F5D-AE4B-F35D-FBECCCC56F6C}"/>
              </a:ext>
            </a:extLst>
          </p:cNvPr>
          <p:cNvSpPr/>
          <p:nvPr/>
        </p:nvSpPr>
        <p:spPr>
          <a:xfrm>
            <a:off x="7056255"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9" name="object 14">
            <a:extLst>
              <a:ext uri="{FF2B5EF4-FFF2-40B4-BE49-F238E27FC236}">
                <a16:creationId xmlns:a16="http://schemas.microsoft.com/office/drawing/2014/main" id="{CB41788F-80CE-DBD2-F4EB-F85D08A77A5C}"/>
              </a:ext>
            </a:extLst>
          </p:cNvPr>
          <p:cNvSpPr/>
          <p:nvPr/>
        </p:nvSpPr>
        <p:spPr>
          <a:xfrm>
            <a:off x="9528917" y="4948077"/>
            <a:ext cx="2088000" cy="0"/>
          </a:xfrm>
          <a:custGeom>
            <a:avLst/>
            <a:gdLst/>
            <a:ahLst/>
            <a:cxnLst/>
            <a:rect l="l" t="t" r="r" b="b"/>
            <a:pathLst>
              <a:path w="1630679">
                <a:moveTo>
                  <a:pt x="0" y="0"/>
                </a:moveTo>
                <a:lnTo>
                  <a:pt x="1630362" y="0"/>
                </a:lnTo>
              </a:path>
            </a:pathLst>
          </a:custGeom>
          <a:ln w="3175">
            <a:solidFill>
              <a:srgbClr val="FFFFFF"/>
            </a:solidFill>
          </a:ln>
        </p:spPr>
        <p:txBody>
          <a:bodyPr wrap="square" lIns="0" tIns="0" rIns="0" bIns="0" rtlCol="0"/>
          <a:lstStyle/>
          <a:p>
            <a:endParaRPr sz="1400">
              <a:solidFill>
                <a:schemeClr val="tx1"/>
              </a:solidFill>
            </a:endParaRPr>
          </a:p>
        </p:txBody>
      </p:sp>
      <p:sp>
        <p:nvSpPr>
          <p:cNvPr id="10" name="object 16">
            <a:extLst>
              <a:ext uri="{FF2B5EF4-FFF2-40B4-BE49-F238E27FC236}">
                <a16:creationId xmlns:a16="http://schemas.microsoft.com/office/drawing/2014/main" id="{709ABAA8-16CA-513F-F1FA-0016BB94A7A1}"/>
              </a:ext>
            </a:extLst>
          </p:cNvPr>
          <p:cNvSpPr/>
          <p:nvPr/>
        </p:nvSpPr>
        <p:spPr>
          <a:xfrm>
            <a:off x="7056255"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
        <p:nvSpPr>
          <p:cNvPr id="11" name="object 17">
            <a:extLst>
              <a:ext uri="{FF2B5EF4-FFF2-40B4-BE49-F238E27FC236}">
                <a16:creationId xmlns:a16="http://schemas.microsoft.com/office/drawing/2014/main" id="{BB040E59-D8FA-4375-7F62-96AEA2381BF0}"/>
              </a:ext>
            </a:extLst>
          </p:cNvPr>
          <p:cNvSpPr/>
          <p:nvPr/>
        </p:nvSpPr>
        <p:spPr>
          <a:xfrm>
            <a:off x="9528917" y="6073597"/>
            <a:ext cx="2088000" cy="0"/>
          </a:xfrm>
          <a:custGeom>
            <a:avLst/>
            <a:gdLst/>
            <a:ahLst/>
            <a:cxnLst/>
            <a:rect l="l" t="t" r="r" b="b"/>
            <a:pathLst>
              <a:path w="1630679">
                <a:moveTo>
                  <a:pt x="0" y="0"/>
                </a:moveTo>
                <a:lnTo>
                  <a:pt x="1630362" y="0"/>
                </a:lnTo>
              </a:path>
            </a:pathLst>
          </a:custGeom>
          <a:ln w="7620">
            <a:solidFill>
              <a:srgbClr val="FFFFFF"/>
            </a:solidFill>
          </a:ln>
        </p:spPr>
        <p:txBody>
          <a:bodyPr wrap="square" lIns="0" tIns="0" rIns="0" bIns="0" rtlCol="0"/>
          <a:lstStyle/>
          <a:p>
            <a:endParaRPr sz="1400">
              <a:solidFill>
                <a:schemeClr val="tx1"/>
              </a:solidFill>
            </a:endParaRPr>
          </a:p>
        </p:txBody>
      </p:sp>
    </p:spTree>
    <p:extLst>
      <p:ext uri="{BB962C8B-B14F-4D97-AF65-F5344CB8AC3E}">
        <p14:creationId xmlns:p14="http://schemas.microsoft.com/office/powerpoint/2010/main" val="361322987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ags" Target="../tags/tag3.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image" Target="../media/image2.png"/><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image" Target="../media/image20.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oleObject" Target="../embeddings/oleObject2.bin"/><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121B3A1-AA78-6E3C-40A2-77CA090F50CF}"/>
              </a:ext>
            </a:extLst>
          </p:cNvPr>
          <p:cNvGraphicFramePr>
            <a:graphicFrameLocks noChangeAspect="1"/>
          </p:cNvGraphicFramePr>
          <p:nvPr userDrawn="1">
            <p:custDataLst>
              <p:tags r:id="rId40"/>
            </p:custDataLst>
            <p:extLst>
              <p:ext uri="{D42A27DB-BD31-4B8C-83A1-F6EECF244321}">
                <p14:modId xmlns:p14="http://schemas.microsoft.com/office/powerpoint/2010/main" val="392925321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1" imgW="7772400" imgH="10058400" progId="TCLayout.ActiveDocument.1">
                  <p:embed/>
                </p:oleObj>
              </mc:Choice>
              <mc:Fallback>
                <p:oleObj name="think-cell Slide" r:id="rId41" imgW="7772400" imgH="10058400" progId="TCLayout.ActiveDocument.1">
                  <p:embed/>
                  <p:pic>
                    <p:nvPicPr>
                      <p:cNvPr id="4" name="think-cell data - do not delete" hidden="1">
                        <a:extLst>
                          <a:ext uri="{FF2B5EF4-FFF2-40B4-BE49-F238E27FC236}">
                            <a16:creationId xmlns:a16="http://schemas.microsoft.com/office/drawing/2014/main" id="{6121B3A1-AA78-6E3C-40A2-77CA090F50CF}"/>
                          </a:ext>
                        </a:extLst>
                      </p:cNvPr>
                      <p:cNvPicPr/>
                      <p:nvPr/>
                    </p:nvPicPr>
                    <p:blipFill>
                      <a:blip r:embed="rId42"/>
                      <a:stretch>
                        <a:fillRect/>
                      </a:stretch>
                    </p:blipFill>
                    <p:spPr>
                      <a:xfrm>
                        <a:off x="1588" y="1588"/>
                        <a:ext cx="1227" cy="1588"/>
                      </a:xfrm>
                      <a:prstGeom prst="rect">
                        <a:avLst/>
                      </a:prstGeom>
                    </p:spPr>
                  </p:pic>
                </p:oleObj>
              </mc:Fallback>
            </mc:AlternateContent>
          </a:graphicData>
        </a:graphic>
      </p:graphicFrame>
      <p:sp>
        <p:nvSpPr>
          <p:cNvPr id="5" name="Holder 5"/>
          <p:cNvSpPr>
            <a:spLocks noGrp="1"/>
          </p:cNvSpPr>
          <p:nvPr>
            <p:ph type="dt" sz="half" idx="6"/>
          </p:nvPr>
        </p:nvSpPr>
        <p:spPr>
          <a:xfrm>
            <a:off x="2043300" y="6325146"/>
            <a:ext cx="1368000" cy="176400"/>
          </a:xfrm>
          <a:prstGeom prst="rect">
            <a:avLst/>
          </a:prstGeom>
        </p:spPr>
        <p:txBody>
          <a:bodyPr vert="horz" wrap="square" lIns="0" tIns="21590" rIns="0" bIns="0" rtlCol="0">
            <a:noAutofit/>
          </a:bodyPr>
          <a:lstStyle>
            <a:lvl1pPr>
              <a:defRPr lang="en-US" sz="900" b="0" smtClean="0">
                <a:solidFill>
                  <a:srgbClr val="1C3A51"/>
                </a:solidFill>
                <a:latin typeface="+mn-lt"/>
                <a:cs typeface="Segoe UI Semibold"/>
              </a:defRPr>
            </a:lvl1pPr>
          </a:lstStyle>
          <a:p>
            <a:pPr marL="12700">
              <a:spcBef>
                <a:spcPts val="170"/>
              </a:spcBef>
            </a:pPr>
            <a:fld id="{9E677E15-9CF9-4AAA-BC51-8938BA085CD3}" type="datetime1">
              <a:rPr lang="en-US" smtClean="0"/>
              <a:t>7/1/25</a:t>
            </a:fld>
            <a:endParaRPr lang="en-GB"/>
          </a:p>
        </p:txBody>
      </p:sp>
      <p:sp>
        <p:nvSpPr>
          <p:cNvPr id="6" name="Holder 6"/>
          <p:cNvSpPr>
            <a:spLocks noGrp="1"/>
          </p:cNvSpPr>
          <p:nvPr>
            <p:ph type="sldNum" sz="quarter" idx="7"/>
          </p:nvPr>
        </p:nvSpPr>
        <p:spPr>
          <a:xfrm>
            <a:off x="11289956" y="6325145"/>
            <a:ext cx="298475" cy="176400"/>
          </a:xfrm>
          <a:prstGeom prst="rect">
            <a:avLst/>
          </a:prstGeom>
        </p:spPr>
        <p:txBody>
          <a:bodyPr wrap="square" lIns="0" tIns="0" rIns="0" bIns="0">
            <a:noAutofit/>
          </a:bodyPr>
          <a:lstStyle>
            <a:lvl1pPr marL="0" algn="r">
              <a:spcBef>
                <a:spcPts val="0"/>
              </a:spcBef>
              <a:defRPr sz="900" b="0">
                <a:solidFill>
                  <a:schemeClr val="tx1"/>
                </a:solidFill>
                <a:latin typeface="+mn-lt"/>
              </a:defRPr>
            </a:lvl1pPr>
          </a:lstStyle>
          <a:p>
            <a:fld id="{B6F15528-21DE-4FAA-801E-634DDDAF4B2B}" type="slidenum">
              <a:rPr lang="en-GB" smtClean="0"/>
              <a:pPr/>
              <a:t>‹#›</a:t>
            </a:fld>
            <a:endParaRPr lang="en-GB"/>
          </a:p>
        </p:txBody>
      </p:sp>
      <p:sp>
        <p:nvSpPr>
          <p:cNvPr id="7" name="Title Placeholder 6">
            <a:extLst>
              <a:ext uri="{FF2B5EF4-FFF2-40B4-BE49-F238E27FC236}">
                <a16:creationId xmlns:a16="http://schemas.microsoft.com/office/drawing/2014/main" id="{910FC241-9D65-05CE-58E9-C763086E009F}"/>
              </a:ext>
            </a:extLst>
          </p:cNvPr>
          <p:cNvSpPr>
            <a:spLocks noGrp="1"/>
          </p:cNvSpPr>
          <p:nvPr>
            <p:ph type="title"/>
          </p:nvPr>
        </p:nvSpPr>
        <p:spPr>
          <a:xfrm>
            <a:off x="607367" y="292949"/>
            <a:ext cx="6054725" cy="1397739"/>
          </a:xfrm>
          <a:prstGeom prst="rect">
            <a:avLst/>
          </a:prstGeom>
        </p:spPr>
        <p:txBody>
          <a:bodyPr vert="horz" lIns="0" tIns="0" rIns="0" bIns="0" rtlCol="0" anchor="t">
            <a:noAutofit/>
          </a:bodyPr>
          <a:lstStyle/>
          <a:p>
            <a:r>
              <a:rPr lang="en-GB"/>
              <a:t>Click to edit Master title style</a:t>
            </a:r>
          </a:p>
        </p:txBody>
      </p:sp>
      <p:sp>
        <p:nvSpPr>
          <p:cNvPr id="8" name="Text Placeholder 7">
            <a:extLst>
              <a:ext uri="{FF2B5EF4-FFF2-40B4-BE49-F238E27FC236}">
                <a16:creationId xmlns:a16="http://schemas.microsoft.com/office/drawing/2014/main" id="{32EC135A-0B7D-DAF0-CC6F-CBB67316BB72}"/>
              </a:ext>
            </a:extLst>
          </p:cNvPr>
          <p:cNvSpPr>
            <a:spLocks noGrp="1"/>
          </p:cNvSpPr>
          <p:nvPr>
            <p:ph type="body" idx="1"/>
          </p:nvPr>
        </p:nvSpPr>
        <p:spPr>
          <a:xfrm>
            <a:off x="607367" y="2165269"/>
            <a:ext cx="10977266" cy="350641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2" name="Picture 11">
            <a:extLst>
              <a:ext uri="{FF2B5EF4-FFF2-40B4-BE49-F238E27FC236}">
                <a16:creationId xmlns:a16="http://schemas.microsoft.com/office/drawing/2014/main" id="{D4498058-1064-E6C3-13BF-48F0BC9E1B97}"/>
              </a:ext>
            </a:extLst>
          </p:cNvPr>
          <p:cNvPicPr>
            <a:picLocks noChangeAspect="1"/>
          </p:cNvPicPr>
          <p:nvPr userDrawn="1"/>
        </p:nvPicPr>
        <p:blipFill>
          <a:blip r:embed="rId43"/>
          <a:srcRect/>
          <a:stretch/>
        </p:blipFill>
        <p:spPr>
          <a:xfrm>
            <a:off x="612755" y="6243044"/>
            <a:ext cx="794532" cy="346091"/>
          </a:xfrm>
          <a:prstGeom prst="rect">
            <a:avLst/>
          </a:prstGeom>
        </p:spPr>
      </p:pic>
      <p:sp>
        <p:nvSpPr>
          <p:cNvPr id="19" name="object 17">
            <a:extLst>
              <a:ext uri="{FF2B5EF4-FFF2-40B4-BE49-F238E27FC236}">
                <a16:creationId xmlns:a16="http://schemas.microsoft.com/office/drawing/2014/main" id="{74B114F2-EE61-141F-4978-C5567156A70A}"/>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rgbClr val="1C3A51"/>
                </a:solidFill>
                <a:latin typeface="+mn-lt"/>
                <a:cs typeface="Segoe UI Semibold"/>
              </a:rPr>
              <a:t>©</a:t>
            </a:r>
            <a:r>
              <a:rPr sz="900" b="0" spc="-20">
                <a:solidFill>
                  <a:srgbClr val="1C3A51"/>
                </a:solidFill>
                <a:latin typeface="+mn-lt"/>
                <a:cs typeface="Segoe UI Semibold"/>
              </a:rPr>
              <a:t> </a:t>
            </a:r>
            <a:r>
              <a:rPr sz="900" b="0">
                <a:solidFill>
                  <a:srgbClr val="1C3A51"/>
                </a:solidFill>
                <a:latin typeface="+mn-lt"/>
                <a:cs typeface="Segoe UI Semibold"/>
              </a:rPr>
              <a:t>Origin</a:t>
            </a:r>
            <a:r>
              <a:rPr sz="900" b="0" spc="-20">
                <a:solidFill>
                  <a:srgbClr val="1C3A51"/>
                </a:solidFill>
                <a:latin typeface="+mn-lt"/>
                <a:cs typeface="Segoe UI Semibold"/>
              </a:rPr>
              <a:t> 202</a:t>
            </a:r>
            <a:r>
              <a:rPr lang="en-GB" sz="900" b="0" spc="-20">
                <a:solidFill>
                  <a:srgbClr val="1C3A51"/>
                </a:solidFill>
                <a:latin typeface="+mn-lt"/>
                <a:cs typeface="Segoe UI Semibold"/>
              </a:rPr>
              <a:t>5</a:t>
            </a:r>
            <a:endParaRPr sz="900" b="0">
              <a:latin typeface="+mn-lt"/>
              <a:cs typeface="Segoe UI Semibold"/>
            </a:endParaRPr>
          </a:p>
        </p:txBody>
      </p:sp>
      <p:sp>
        <p:nvSpPr>
          <p:cNvPr id="2" name="object 21">
            <a:extLst>
              <a:ext uri="{FF2B5EF4-FFF2-40B4-BE49-F238E27FC236}">
                <a16:creationId xmlns:a16="http://schemas.microsoft.com/office/drawing/2014/main" id="{281C4718-A1E6-1160-A2EC-AF0DA9555FB1}"/>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Tree>
    <p:extLst>
      <p:ext uri="{BB962C8B-B14F-4D97-AF65-F5344CB8AC3E}">
        <p14:creationId xmlns:p14="http://schemas.microsoft.com/office/powerpoint/2010/main" val="1142687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hf hdr="0" dt="0"/>
  <p:txStyles>
    <p:titleStyle>
      <a:lvl1pPr algn="l" eaLnBrk="1" hangingPunct="1">
        <a:lnSpc>
          <a:spcPct val="110000"/>
        </a:lnSpc>
        <a:defRPr sz="2800">
          <a:solidFill>
            <a:schemeClr val="tx1"/>
          </a:solidFill>
          <a:latin typeface="+mj-lt"/>
          <a:ea typeface="+mj-ea"/>
          <a:cs typeface="+mj-cs"/>
        </a:defRPr>
      </a:lvl1pPr>
    </p:titleStyle>
    <p:body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566">
          <p15:clr>
            <a:srgbClr val="F26B43"/>
          </p15:clr>
        </p15:guide>
        <p15:guide id="4" orient="horz" pos="136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4778EE6-C044-69FD-12EE-1DA94C27E3B6}"/>
              </a:ext>
            </a:extLst>
          </p:cNvPr>
          <p:cNvGraphicFramePr>
            <a:graphicFrameLocks noChangeAspect="1"/>
          </p:cNvGraphicFramePr>
          <p:nvPr userDrawn="1">
            <p:custDataLst>
              <p:tags r:id="rId39"/>
            </p:custDataLst>
            <p:extLst>
              <p:ext uri="{D42A27DB-BD31-4B8C-83A1-F6EECF244321}">
                <p14:modId xmlns:p14="http://schemas.microsoft.com/office/powerpoint/2010/main" val="3559180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7" imgH="348" progId="TCLayout.ActiveDocument.1">
                  <p:embed/>
                </p:oleObj>
              </mc:Choice>
              <mc:Fallback>
                <p:oleObj name="think-cell Slide" r:id="rId40" imgW="347" imgH="348" progId="TCLayout.ActiveDocument.1">
                  <p:embed/>
                  <p:pic>
                    <p:nvPicPr>
                      <p:cNvPr id="4" name="think-cell data - do not delete" hidden="1">
                        <a:extLst>
                          <a:ext uri="{FF2B5EF4-FFF2-40B4-BE49-F238E27FC236}">
                            <a16:creationId xmlns:a16="http://schemas.microsoft.com/office/drawing/2014/main" id="{14778EE6-C044-69FD-12EE-1DA94C27E3B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5" name="Holder 5"/>
          <p:cNvSpPr>
            <a:spLocks noGrp="1"/>
          </p:cNvSpPr>
          <p:nvPr>
            <p:ph type="dt" sz="half" idx="6"/>
          </p:nvPr>
        </p:nvSpPr>
        <p:spPr>
          <a:xfrm>
            <a:off x="2043300" y="6325146"/>
            <a:ext cx="1368000" cy="176400"/>
          </a:xfrm>
          <a:prstGeom prst="rect">
            <a:avLst/>
          </a:prstGeom>
        </p:spPr>
        <p:txBody>
          <a:bodyPr vert="horz" wrap="square" lIns="0" tIns="21590" rIns="0" bIns="0" rtlCol="0">
            <a:noAutofit/>
          </a:bodyPr>
          <a:lstStyle>
            <a:lvl1pPr>
              <a:defRPr lang="en-US" sz="900" b="0" smtClean="0">
                <a:solidFill>
                  <a:srgbClr val="1C3A51"/>
                </a:solidFill>
                <a:latin typeface="+mn-lt"/>
                <a:cs typeface="Segoe UI Semibold"/>
              </a:defRPr>
            </a:lvl1pPr>
          </a:lstStyle>
          <a:p>
            <a:pPr marL="12700">
              <a:spcBef>
                <a:spcPts val="170"/>
              </a:spcBef>
            </a:pPr>
            <a:fld id="{9E677E15-9CF9-4AAA-BC51-8938BA085CD3}" type="datetime1">
              <a:rPr lang="en-US" smtClean="0"/>
              <a:t>7/1/25</a:t>
            </a:fld>
            <a:endParaRPr lang="en-GB"/>
          </a:p>
        </p:txBody>
      </p:sp>
      <p:sp>
        <p:nvSpPr>
          <p:cNvPr id="6" name="Holder 6"/>
          <p:cNvSpPr>
            <a:spLocks noGrp="1"/>
          </p:cNvSpPr>
          <p:nvPr>
            <p:ph type="sldNum" sz="quarter" idx="7"/>
          </p:nvPr>
        </p:nvSpPr>
        <p:spPr>
          <a:xfrm>
            <a:off x="11289956" y="6325145"/>
            <a:ext cx="298475" cy="176400"/>
          </a:xfrm>
          <a:prstGeom prst="rect">
            <a:avLst/>
          </a:prstGeom>
        </p:spPr>
        <p:txBody>
          <a:bodyPr wrap="square" lIns="0" tIns="0" rIns="0" bIns="0">
            <a:noAutofit/>
          </a:bodyPr>
          <a:lstStyle>
            <a:lvl1pPr marL="0" algn="r">
              <a:spcBef>
                <a:spcPts val="0"/>
              </a:spcBef>
              <a:defRPr sz="900" b="0">
                <a:solidFill>
                  <a:schemeClr val="tx1"/>
                </a:solidFill>
                <a:latin typeface="+mn-lt"/>
              </a:defRPr>
            </a:lvl1pPr>
          </a:lstStyle>
          <a:p>
            <a:fld id="{B6F15528-21DE-4FAA-801E-634DDDAF4B2B}" type="slidenum">
              <a:rPr lang="en-GB" smtClean="0"/>
              <a:pPr/>
              <a:t>‹#›</a:t>
            </a:fld>
            <a:endParaRPr lang="en-GB"/>
          </a:p>
        </p:txBody>
      </p:sp>
      <p:sp>
        <p:nvSpPr>
          <p:cNvPr id="7" name="Title Placeholder 6">
            <a:extLst>
              <a:ext uri="{FF2B5EF4-FFF2-40B4-BE49-F238E27FC236}">
                <a16:creationId xmlns:a16="http://schemas.microsoft.com/office/drawing/2014/main" id="{910FC241-9D65-05CE-58E9-C763086E009F}"/>
              </a:ext>
            </a:extLst>
          </p:cNvPr>
          <p:cNvSpPr>
            <a:spLocks noGrp="1"/>
          </p:cNvSpPr>
          <p:nvPr>
            <p:ph type="title"/>
          </p:nvPr>
        </p:nvSpPr>
        <p:spPr>
          <a:xfrm>
            <a:off x="607367" y="292949"/>
            <a:ext cx="6054725" cy="1397739"/>
          </a:xfrm>
          <a:prstGeom prst="rect">
            <a:avLst/>
          </a:prstGeom>
        </p:spPr>
        <p:txBody>
          <a:bodyPr vert="horz" lIns="0" tIns="0" rIns="0" bIns="0" rtlCol="0" anchor="t">
            <a:noAutofit/>
          </a:bodyPr>
          <a:lstStyle/>
          <a:p>
            <a:r>
              <a:rPr lang="en-GB"/>
              <a:t>Click to edit Master title style</a:t>
            </a:r>
          </a:p>
        </p:txBody>
      </p:sp>
      <p:sp>
        <p:nvSpPr>
          <p:cNvPr id="8" name="Text Placeholder 7">
            <a:extLst>
              <a:ext uri="{FF2B5EF4-FFF2-40B4-BE49-F238E27FC236}">
                <a16:creationId xmlns:a16="http://schemas.microsoft.com/office/drawing/2014/main" id="{32EC135A-0B7D-DAF0-CC6F-CBB67316BB72}"/>
              </a:ext>
            </a:extLst>
          </p:cNvPr>
          <p:cNvSpPr>
            <a:spLocks noGrp="1"/>
          </p:cNvSpPr>
          <p:nvPr>
            <p:ph type="body" idx="1"/>
          </p:nvPr>
        </p:nvSpPr>
        <p:spPr>
          <a:xfrm>
            <a:off x="607367" y="2165269"/>
            <a:ext cx="10977266" cy="350641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2" name="Picture 11">
            <a:extLst>
              <a:ext uri="{FF2B5EF4-FFF2-40B4-BE49-F238E27FC236}">
                <a16:creationId xmlns:a16="http://schemas.microsoft.com/office/drawing/2014/main" id="{D4498058-1064-E6C3-13BF-48F0BC9E1B97}"/>
              </a:ext>
            </a:extLst>
          </p:cNvPr>
          <p:cNvPicPr>
            <a:picLocks noChangeAspect="1"/>
          </p:cNvPicPr>
          <p:nvPr userDrawn="1"/>
        </p:nvPicPr>
        <p:blipFill>
          <a:blip r:embed="rId42"/>
          <a:srcRect/>
          <a:stretch/>
        </p:blipFill>
        <p:spPr>
          <a:xfrm>
            <a:off x="612755" y="6243044"/>
            <a:ext cx="794532" cy="346091"/>
          </a:xfrm>
          <a:prstGeom prst="rect">
            <a:avLst/>
          </a:prstGeom>
        </p:spPr>
      </p:pic>
      <p:sp>
        <p:nvSpPr>
          <p:cNvPr id="19" name="object 17">
            <a:extLst>
              <a:ext uri="{FF2B5EF4-FFF2-40B4-BE49-F238E27FC236}">
                <a16:creationId xmlns:a16="http://schemas.microsoft.com/office/drawing/2014/main" id="{74B114F2-EE61-141F-4978-C5567156A70A}"/>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rgbClr val="1C3A51"/>
                </a:solidFill>
                <a:latin typeface="+mn-lt"/>
                <a:cs typeface="Segoe UI Semibold"/>
              </a:rPr>
              <a:t>©</a:t>
            </a:r>
            <a:r>
              <a:rPr sz="900" b="0" spc="-20">
                <a:solidFill>
                  <a:srgbClr val="1C3A51"/>
                </a:solidFill>
                <a:latin typeface="+mn-lt"/>
                <a:cs typeface="Segoe UI Semibold"/>
              </a:rPr>
              <a:t> </a:t>
            </a:r>
            <a:r>
              <a:rPr sz="900" b="0">
                <a:solidFill>
                  <a:srgbClr val="1C3A51"/>
                </a:solidFill>
                <a:latin typeface="+mn-lt"/>
                <a:cs typeface="Segoe UI Semibold"/>
              </a:rPr>
              <a:t>Origin</a:t>
            </a:r>
            <a:r>
              <a:rPr sz="900" b="0" spc="-20">
                <a:solidFill>
                  <a:srgbClr val="1C3A51"/>
                </a:solidFill>
                <a:latin typeface="+mn-lt"/>
                <a:cs typeface="Segoe UI Semibold"/>
              </a:rPr>
              <a:t> 202</a:t>
            </a:r>
            <a:r>
              <a:rPr lang="en-GB" sz="900" b="0" spc="-20">
                <a:solidFill>
                  <a:srgbClr val="1C3A51"/>
                </a:solidFill>
                <a:latin typeface="+mn-lt"/>
                <a:cs typeface="Segoe UI Semibold"/>
              </a:rPr>
              <a:t>5</a:t>
            </a:r>
            <a:endParaRPr sz="900" b="0">
              <a:latin typeface="+mn-lt"/>
              <a:cs typeface="Segoe UI Semibold"/>
            </a:endParaRPr>
          </a:p>
        </p:txBody>
      </p:sp>
      <p:sp>
        <p:nvSpPr>
          <p:cNvPr id="2" name="object 21">
            <a:extLst>
              <a:ext uri="{FF2B5EF4-FFF2-40B4-BE49-F238E27FC236}">
                <a16:creationId xmlns:a16="http://schemas.microsoft.com/office/drawing/2014/main" id="{281C4718-A1E6-1160-A2EC-AF0DA9555FB1}"/>
              </a:ext>
            </a:extLst>
          </p:cNvPr>
          <p:cNvSpPr/>
          <p:nvPr/>
        </p:nvSpPr>
        <p:spPr>
          <a:xfrm>
            <a:off x="0" y="6777534"/>
            <a:ext cx="12193270" cy="86995"/>
          </a:xfrm>
          <a:custGeom>
            <a:avLst/>
            <a:gdLst/>
            <a:ahLst/>
            <a:cxnLst/>
            <a:rect l="l" t="t" r="r" b="b"/>
            <a:pathLst>
              <a:path w="12193270" h="86995">
                <a:moveTo>
                  <a:pt x="12193193" y="0"/>
                </a:moveTo>
                <a:lnTo>
                  <a:pt x="0" y="0"/>
                </a:lnTo>
                <a:lnTo>
                  <a:pt x="0" y="86448"/>
                </a:lnTo>
                <a:lnTo>
                  <a:pt x="12193193" y="86448"/>
                </a:lnTo>
                <a:lnTo>
                  <a:pt x="12193193" y="0"/>
                </a:lnTo>
                <a:close/>
              </a:path>
            </a:pathLst>
          </a:custGeom>
          <a:solidFill>
            <a:srgbClr val="ED2A7A"/>
          </a:solidFill>
        </p:spPr>
        <p:txBody>
          <a:bodyPr wrap="square" lIns="0" tIns="0" rIns="0" bIns="0" rtlCol="0"/>
          <a:lstStyle/>
          <a:p>
            <a:endParaRPr/>
          </a:p>
        </p:txBody>
      </p:sp>
    </p:spTree>
    <p:extLst>
      <p:ext uri="{BB962C8B-B14F-4D97-AF65-F5344CB8AC3E}">
        <p14:creationId xmlns:p14="http://schemas.microsoft.com/office/powerpoint/2010/main" val="37027022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Lst>
  <p:hf hdr="0" dt="0"/>
  <p:txStyles>
    <p:titleStyle>
      <a:lvl1pPr algn="l" eaLnBrk="1" hangingPunct="1">
        <a:lnSpc>
          <a:spcPct val="110000"/>
        </a:lnSpc>
        <a:defRPr sz="2800">
          <a:solidFill>
            <a:schemeClr val="tx1"/>
          </a:solidFill>
          <a:latin typeface="+mj-lt"/>
          <a:ea typeface="+mj-ea"/>
          <a:cs typeface="+mj-cs"/>
        </a:defRPr>
      </a:lvl1pPr>
    </p:titleStyle>
    <p:body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566">
          <p15:clr>
            <a:srgbClr val="F26B43"/>
          </p15:clr>
        </p15:guide>
        <p15:guide id="4" orient="horz" pos="13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8.xml"/><Relationship Id="rId1" Type="http://schemas.openxmlformats.org/officeDocument/2006/relationships/tags" Target="../tags/tag9.xml"/><Relationship Id="rId5" Type="http://schemas.openxmlformats.org/officeDocument/2006/relationships/image" Target="../media/image34.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34.emf"/><Relationship Id="rId3" Type="http://schemas.openxmlformats.org/officeDocument/2006/relationships/tags" Target="../tags/tag12.xml"/><Relationship Id="rId21" Type="http://schemas.openxmlformats.org/officeDocument/2006/relationships/chart" Target="../charts/chart1.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oleObject" Target="../embeddings/oleObject8.bin"/><Relationship Id="rId2" Type="http://schemas.openxmlformats.org/officeDocument/2006/relationships/tags" Target="../tags/tag11.xml"/><Relationship Id="rId16" Type="http://schemas.openxmlformats.org/officeDocument/2006/relationships/notesSlide" Target="../notesSlides/notesSlide6.xml"/><Relationship Id="rId20" Type="http://schemas.openxmlformats.org/officeDocument/2006/relationships/image" Target="../media/image36.sv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slideLayout" Target="../slideLayouts/slideLayout68.xml"/><Relationship Id="rId10" Type="http://schemas.openxmlformats.org/officeDocument/2006/relationships/tags" Target="../tags/tag19.xml"/><Relationship Id="rId19" Type="http://schemas.openxmlformats.org/officeDocument/2006/relationships/image" Target="../media/image35.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12.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oleObject" Target="../embeddings/oleObject9.bin"/><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notesSlide" Target="../notesSlides/notesSlide7.xml"/><Relationship Id="rId2" Type="http://schemas.openxmlformats.org/officeDocument/2006/relationships/tags" Target="../tags/tag25.xml"/><Relationship Id="rId16" Type="http://schemas.openxmlformats.org/officeDocument/2006/relationships/chart" Target="../charts/chart3.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slideLayout" Target="../slideLayouts/slideLayout68.xml"/><Relationship Id="rId5" Type="http://schemas.openxmlformats.org/officeDocument/2006/relationships/tags" Target="../tags/tag28.xml"/><Relationship Id="rId15" Type="http://schemas.openxmlformats.org/officeDocument/2006/relationships/chart" Target="../charts/chart2.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8.xml"/><Relationship Id="rId1" Type="http://schemas.openxmlformats.org/officeDocument/2006/relationships/tags" Target="../tags/tag34.xml"/><Relationship Id="rId5" Type="http://schemas.openxmlformats.org/officeDocument/2006/relationships/image" Target="../media/image37.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37.xml"/><Relationship Id="rId7" Type="http://schemas.openxmlformats.org/officeDocument/2006/relationships/slideLayout" Target="../slideLayouts/slideLayout68.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chart" Target="../charts/chart4.xml"/><Relationship Id="rId4" Type="http://schemas.openxmlformats.org/officeDocument/2006/relationships/tags" Target="../tags/tag38.xml"/><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0.svg"/><Relationship Id="rId2" Type="http://schemas.openxmlformats.org/officeDocument/2006/relationships/slideLayout" Target="../slideLayouts/slideLayout68.xml"/><Relationship Id="rId1" Type="http://schemas.openxmlformats.org/officeDocument/2006/relationships/tags" Target="../tags/tag41.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oleObject" Target="../embeddings/oleObject4.bin"/><Relationship Id="rId7" Type="http://schemas.openxmlformats.org/officeDocument/2006/relationships/image" Target="../media/image25.png"/><Relationship Id="rId2" Type="http://schemas.openxmlformats.org/officeDocument/2006/relationships/slideLayout" Target="../slideLayouts/slideLayout68.xml"/><Relationship Id="rId1" Type="http://schemas.openxmlformats.org/officeDocument/2006/relationships/tags" Target="../tags/tag4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32.svg"/><Relationship Id="rId4" Type="http://schemas.openxmlformats.org/officeDocument/2006/relationships/image" Target="../media/image22.emf"/><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45.xml"/><Relationship Id="rId7" Type="http://schemas.openxmlformats.org/officeDocument/2006/relationships/image" Target="../media/image33.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13.bin"/><Relationship Id="rId5" Type="http://schemas.openxmlformats.org/officeDocument/2006/relationships/notesSlide" Target="../notesSlides/notesSlide9.xml"/><Relationship Id="rId4"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chart" Target="../charts/chart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3.emf"/><Relationship Id="rId5" Type="http://schemas.openxmlformats.org/officeDocument/2006/relationships/oleObject" Target="../embeddings/oleObject14.bin"/><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0.svg"/><Relationship Id="rId2" Type="http://schemas.openxmlformats.org/officeDocument/2006/relationships/slideLayout" Target="../slideLayouts/slideLayout68.xml"/><Relationship Id="rId1" Type="http://schemas.openxmlformats.org/officeDocument/2006/relationships/tags" Target="../tags/tag48.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oleObject" Target="../embeddings/oleObject4.bin"/><Relationship Id="rId7" Type="http://schemas.openxmlformats.org/officeDocument/2006/relationships/image" Target="../media/image29.png"/><Relationship Id="rId2" Type="http://schemas.openxmlformats.org/officeDocument/2006/relationships/slideLayout" Target="../slideLayouts/slideLayout68.xml"/><Relationship Id="rId1" Type="http://schemas.openxmlformats.org/officeDocument/2006/relationships/tags" Target="../tags/tag49.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28.svg"/><Relationship Id="rId4" Type="http://schemas.openxmlformats.org/officeDocument/2006/relationships/image" Target="../media/image22.emf"/><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33.emf"/><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oleObject" Target="../embeddings/oleObject16.bin"/><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notesSlide" Target="../notesSlides/notesSlide13.xml"/><Relationship Id="rId5" Type="http://schemas.openxmlformats.org/officeDocument/2006/relationships/tags" Target="../tags/tag54.xml"/><Relationship Id="rId10" Type="http://schemas.openxmlformats.org/officeDocument/2006/relationships/slideLayout" Target="../slideLayouts/slideLayout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chart" Target="../charts/chart7.xml"/></Relationships>
</file>

<file path=ppt/slides/_rels/slide23.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slideLayout" Target="../slideLayouts/slideLayout68.xml"/><Relationship Id="rId3" Type="http://schemas.openxmlformats.org/officeDocument/2006/relationships/tags" Target="../tags/tag61.xml"/><Relationship Id="rId21" Type="http://schemas.openxmlformats.org/officeDocument/2006/relationships/image" Target="../media/image33.emf"/><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oleObject" Target="../embeddings/oleObject17.bin"/><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chart" Target="../charts/chart9.xml"/><Relationship Id="rId10" Type="http://schemas.openxmlformats.org/officeDocument/2006/relationships/tags" Target="../tags/tag68.xml"/><Relationship Id="rId19" Type="http://schemas.openxmlformats.org/officeDocument/2006/relationships/notesSlide" Target="../notesSlides/notesSlide14.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0.svg"/><Relationship Id="rId2" Type="http://schemas.openxmlformats.org/officeDocument/2006/relationships/slideLayout" Target="../slideLayouts/slideLayout68.xml"/><Relationship Id="rId1" Type="http://schemas.openxmlformats.org/officeDocument/2006/relationships/tags" Target="../tags/tag76.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4.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tags" Target="../tags/tag4.x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oleObject" Target="../embeddings/oleObject4.bin"/><Relationship Id="rId7" Type="http://schemas.openxmlformats.org/officeDocument/2006/relationships/image" Target="../media/image25.png"/><Relationship Id="rId2" Type="http://schemas.openxmlformats.org/officeDocument/2006/relationships/slideLayout" Target="../slideLayouts/slideLayout68.xml"/><Relationship Id="rId1" Type="http://schemas.openxmlformats.org/officeDocument/2006/relationships/tags" Target="../tags/tag5.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emf"/><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oleObject" Target="../embeddings/oleObject4.bin"/><Relationship Id="rId7" Type="http://schemas.openxmlformats.org/officeDocument/2006/relationships/image" Target="../media/image29.png"/><Relationship Id="rId2" Type="http://schemas.openxmlformats.org/officeDocument/2006/relationships/slideLayout" Target="../slideLayouts/slideLayout68.xml"/><Relationship Id="rId1" Type="http://schemas.openxmlformats.org/officeDocument/2006/relationships/tags" Target="../tags/tag6.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32.svg"/><Relationship Id="rId4" Type="http://schemas.openxmlformats.org/officeDocument/2006/relationships/image" Target="../media/image22.emf"/><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8.xml"/><Relationship Id="rId1" Type="http://schemas.openxmlformats.org/officeDocument/2006/relationships/tags" Target="../tags/tag7.xml"/><Relationship Id="rId5" Type="http://schemas.openxmlformats.org/officeDocument/2006/relationships/image" Target="../media/image33.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8.xml"/><Relationship Id="rId1" Type="http://schemas.openxmlformats.org/officeDocument/2006/relationships/tags" Target="../tags/tag8.xml"/><Relationship Id="rId5" Type="http://schemas.openxmlformats.org/officeDocument/2006/relationships/image" Target="../media/image33.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B94A-0FA6-0771-7C16-49127D225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67CFB4-C232-596C-2E36-541FDD5DF13F}"/>
              </a:ext>
            </a:extLst>
          </p:cNvPr>
          <p:cNvSpPr>
            <a:spLocks noGrp="1"/>
          </p:cNvSpPr>
          <p:nvPr>
            <p:ph type="title"/>
          </p:nvPr>
        </p:nvSpPr>
        <p:spPr/>
        <p:txBody>
          <a:bodyPr/>
          <a:lstStyle/>
          <a:p>
            <a:r>
              <a:rPr lang="en-GB"/>
              <a:t>The UK Cross-Media </a:t>
            </a:r>
            <a:br>
              <a:rPr lang="en-GB"/>
            </a:br>
            <a:r>
              <a:rPr lang="en-GB"/>
              <a:t>Measurement Platform</a:t>
            </a:r>
          </a:p>
        </p:txBody>
      </p:sp>
      <p:sp>
        <p:nvSpPr>
          <p:cNvPr id="3" name="Text Placeholder 2">
            <a:extLst>
              <a:ext uri="{FF2B5EF4-FFF2-40B4-BE49-F238E27FC236}">
                <a16:creationId xmlns:a16="http://schemas.microsoft.com/office/drawing/2014/main" id="{0032D2FD-E24B-45BD-A128-38221E2C2DB0}"/>
              </a:ext>
            </a:extLst>
          </p:cNvPr>
          <p:cNvSpPr>
            <a:spLocks noGrp="1"/>
          </p:cNvSpPr>
          <p:nvPr>
            <p:ph type="body" sz="quarter" idx="11"/>
          </p:nvPr>
        </p:nvSpPr>
        <p:spPr/>
        <p:txBody>
          <a:bodyPr vert="horz" lIns="0" tIns="0" rIns="0" bIns="0" rtlCol="0" anchor="t">
            <a:noAutofit/>
          </a:bodyPr>
          <a:lstStyle/>
          <a:p>
            <a:r>
              <a:rPr lang="en-GB" dirty="0"/>
              <a:t>Title: Template</a:t>
            </a:r>
            <a:endParaRPr lang="en-US" dirty="0"/>
          </a:p>
          <a:p>
            <a:endParaRPr lang="en-GB" dirty="0"/>
          </a:p>
        </p:txBody>
      </p:sp>
      <p:sp>
        <p:nvSpPr>
          <p:cNvPr id="4" name="Text Placeholder 3">
            <a:extLst>
              <a:ext uri="{FF2B5EF4-FFF2-40B4-BE49-F238E27FC236}">
                <a16:creationId xmlns:a16="http://schemas.microsoft.com/office/drawing/2014/main" id="{2966ACFB-745E-0416-E57E-69E7DAEC7B02}"/>
              </a:ext>
            </a:extLst>
          </p:cNvPr>
          <p:cNvSpPr>
            <a:spLocks noGrp="1"/>
          </p:cNvSpPr>
          <p:nvPr>
            <p:ph type="body" sz="quarter" idx="12"/>
          </p:nvPr>
        </p:nvSpPr>
        <p:spPr/>
        <p:txBody>
          <a:bodyPr/>
          <a:lstStyle/>
          <a:p>
            <a:r>
              <a:rPr lang="en-GB" dirty="0"/>
              <a:t>Date</a:t>
            </a:r>
          </a:p>
        </p:txBody>
      </p:sp>
    </p:spTree>
    <p:extLst>
      <p:ext uri="{BB962C8B-B14F-4D97-AF65-F5344CB8AC3E}">
        <p14:creationId xmlns:p14="http://schemas.microsoft.com/office/powerpoint/2010/main" val="247914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C8F4-7693-FA5B-18DC-8B07B401AE6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C97E232-5C6F-3AD7-C845-E9BC96244C12}"/>
              </a:ext>
            </a:extLst>
          </p:cNvPr>
          <p:cNvGraphicFramePr>
            <a:graphicFrameLocks noChangeAspect="1"/>
          </p:cNvGraphicFramePr>
          <p:nvPr>
            <p:custDataLst>
              <p:tags r:id="rId1"/>
            </p:custDataLst>
            <p:extLst>
              <p:ext uri="{D42A27DB-BD31-4B8C-83A1-F6EECF244321}">
                <p14:modId xmlns:p14="http://schemas.microsoft.com/office/powerpoint/2010/main" val="169544894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think-cell data - do not delete" hidden="1">
                        <a:extLst>
                          <a:ext uri="{FF2B5EF4-FFF2-40B4-BE49-F238E27FC236}">
                            <a16:creationId xmlns:a16="http://schemas.microsoft.com/office/drawing/2014/main" id="{1C97E232-5C6F-3AD7-C845-E9BC96244C1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Oval 13">
            <a:extLst>
              <a:ext uri="{FF2B5EF4-FFF2-40B4-BE49-F238E27FC236}">
                <a16:creationId xmlns:a16="http://schemas.microsoft.com/office/drawing/2014/main" id="{92338614-D4B1-8FE7-896F-444AEB8A3F7F}"/>
              </a:ext>
            </a:extLst>
          </p:cNvPr>
          <p:cNvSpPr>
            <a:spLocks noChangeAspect="1"/>
          </p:cNvSpPr>
          <p:nvPr/>
        </p:nvSpPr>
        <p:spPr>
          <a:xfrm>
            <a:off x="3225693" y="2548546"/>
            <a:ext cx="1153543" cy="1153544"/>
          </a:xfrm>
          <a:prstGeom prst="ellipse">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highlight>
                  <a:srgbClr val="FFFF00"/>
                </a:highlight>
              </a:rPr>
              <a:t>5.2m</a:t>
            </a:r>
          </a:p>
        </p:txBody>
      </p:sp>
      <p:sp>
        <p:nvSpPr>
          <p:cNvPr id="6" name="Oval 5">
            <a:extLst>
              <a:ext uri="{FF2B5EF4-FFF2-40B4-BE49-F238E27FC236}">
                <a16:creationId xmlns:a16="http://schemas.microsoft.com/office/drawing/2014/main" id="{48644B0E-ADDA-E378-1307-E91A43C2CB6A}"/>
              </a:ext>
            </a:extLst>
          </p:cNvPr>
          <p:cNvSpPr>
            <a:spLocks noChangeAspect="1"/>
          </p:cNvSpPr>
          <p:nvPr/>
        </p:nvSpPr>
        <p:spPr>
          <a:xfrm>
            <a:off x="2641314" y="4089727"/>
            <a:ext cx="1469734" cy="1469735"/>
          </a:xfrm>
          <a:prstGeom prst="ellipse">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highlight>
                  <a:srgbClr val="FFFF00"/>
                </a:highlight>
              </a:rPr>
              <a:t>13.5m</a:t>
            </a:r>
          </a:p>
        </p:txBody>
      </p:sp>
      <p:sp>
        <p:nvSpPr>
          <p:cNvPr id="23" name="Oval 22">
            <a:extLst>
              <a:ext uri="{FF2B5EF4-FFF2-40B4-BE49-F238E27FC236}">
                <a16:creationId xmlns:a16="http://schemas.microsoft.com/office/drawing/2014/main" id="{8013CEBC-CAA7-A75B-91AB-6864EA975333}"/>
              </a:ext>
            </a:extLst>
          </p:cNvPr>
          <p:cNvSpPr>
            <a:spLocks noChangeAspect="1"/>
          </p:cNvSpPr>
          <p:nvPr/>
        </p:nvSpPr>
        <p:spPr>
          <a:xfrm>
            <a:off x="1124940" y="2548545"/>
            <a:ext cx="2046019" cy="2046020"/>
          </a:xfrm>
          <a:prstGeom prst="ellipse">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highlight>
                  <a:srgbClr val="FFFF00"/>
                </a:highlight>
              </a:rPr>
              <a:t>31.0m</a:t>
            </a:r>
          </a:p>
        </p:txBody>
      </p:sp>
      <p:sp>
        <p:nvSpPr>
          <p:cNvPr id="20" name="Rectangle: Rounded Corners 19">
            <a:extLst>
              <a:ext uri="{FF2B5EF4-FFF2-40B4-BE49-F238E27FC236}">
                <a16:creationId xmlns:a16="http://schemas.microsoft.com/office/drawing/2014/main" id="{BFBF9BF7-96D5-0C8C-BFA2-3FDBCB6146DC}"/>
              </a:ext>
            </a:extLst>
          </p:cNvPr>
          <p:cNvSpPr/>
          <p:nvPr/>
        </p:nvSpPr>
        <p:spPr>
          <a:xfrm>
            <a:off x="607366" y="2442117"/>
            <a:ext cx="5056583" cy="3325974"/>
          </a:xfrm>
          <a:prstGeom prst="roundRect">
            <a:avLst>
              <a:gd name="adj" fmla="val 0"/>
            </a:avLst>
          </a:prstGeom>
          <a:noFill/>
          <a:ln w="19050">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091CE1A2-DDA9-93A9-36C2-7CDD43A598CE}"/>
              </a:ext>
            </a:extLst>
          </p:cNvPr>
          <p:cNvSpPr/>
          <p:nvPr/>
        </p:nvSpPr>
        <p:spPr>
          <a:xfrm>
            <a:off x="607366" y="1965928"/>
            <a:ext cx="5056583" cy="399787"/>
          </a:xfrm>
          <a:prstGeom prst="roundRect">
            <a:avLst>
              <a:gd name="adj" fmla="val 0"/>
            </a:avLst>
          </a:prstGeom>
          <a:solidFill>
            <a:srgbClr val="EE2A7B"/>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r>
              <a:rPr lang="en-GB" sz="1400" b="1" dirty="0">
                <a:solidFill>
                  <a:schemeClr val="tx1"/>
                </a:solidFill>
                <a:highlight>
                  <a:srgbClr val="FFFF00"/>
                </a:highlight>
                <a:latin typeface="+mj-lt"/>
              </a:rPr>
              <a:t>Siloed Gross Audience Reach (31 + 13.5 + 5.3 ≠49.7m) </a:t>
            </a:r>
            <a:endParaRPr lang="en-GB" sz="1400" dirty="0">
              <a:solidFill>
                <a:schemeClr val="tx1"/>
              </a:solidFill>
              <a:highlight>
                <a:srgbClr val="FFFF00"/>
              </a:highlight>
            </a:endParaRPr>
          </a:p>
        </p:txBody>
      </p:sp>
      <p:sp>
        <p:nvSpPr>
          <p:cNvPr id="107" name="Isosceles Triangle 106">
            <a:extLst>
              <a:ext uri="{FF2B5EF4-FFF2-40B4-BE49-F238E27FC236}">
                <a16:creationId xmlns:a16="http://schemas.microsoft.com/office/drawing/2014/main" id="{7014D0F8-CC30-25FD-1AF0-9559BA43A242}"/>
              </a:ext>
            </a:extLst>
          </p:cNvPr>
          <p:cNvSpPr/>
          <p:nvPr/>
        </p:nvSpPr>
        <p:spPr>
          <a:xfrm rot="5400000">
            <a:off x="5227911" y="3679446"/>
            <a:ext cx="1841216" cy="36323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959E6A1-A496-1B77-64A0-72C0DC3DA6D0}"/>
              </a:ext>
            </a:extLst>
          </p:cNvPr>
          <p:cNvSpPr/>
          <p:nvPr/>
        </p:nvSpPr>
        <p:spPr>
          <a:xfrm>
            <a:off x="6540750" y="2442117"/>
            <a:ext cx="5058000" cy="3325974"/>
          </a:xfrm>
          <a:prstGeom prst="roundRect">
            <a:avLst>
              <a:gd name="adj" fmla="val 0"/>
            </a:avLst>
          </a:prstGeom>
          <a:noFill/>
          <a:ln w="19050">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5D3E312-056C-7A31-6E81-9F0437BB9642}"/>
              </a:ext>
            </a:extLst>
          </p:cNvPr>
          <p:cNvSpPr/>
          <p:nvPr/>
        </p:nvSpPr>
        <p:spPr>
          <a:xfrm>
            <a:off x="6540750" y="1965928"/>
            <a:ext cx="5058000" cy="399787"/>
          </a:xfrm>
          <a:prstGeom prst="roundRect">
            <a:avLst>
              <a:gd name="adj" fmla="val 0"/>
            </a:avLst>
          </a:prstGeom>
          <a:solidFill>
            <a:srgbClr val="EE2A7B"/>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r>
              <a:rPr lang="en-GB" sz="1400" b="1" dirty="0">
                <a:solidFill>
                  <a:schemeClr val="tx1"/>
                </a:solidFill>
                <a:highlight>
                  <a:srgbClr val="FFFF00"/>
                </a:highlight>
                <a:latin typeface="+mj-lt"/>
              </a:rPr>
              <a:t>Total Net Campaign Reach (40.1m)</a:t>
            </a:r>
            <a:endParaRPr lang="en-GB" sz="1400" dirty="0">
              <a:solidFill>
                <a:schemeClr val="tx1"/>
              </a:solidFill>
              <a:highlight>
                <a:srgbClr val="FFFF00"/>
              </a:highlight>
            </a:endParaRPr>
          </a:p>
        </p:txBody>
      </p:sp>
      <p:sp>
        <p:nvSpPr>
          <p:cNvPr id="4" name="Title 3">
            <a:extLst>
              <a:ext uri="{FF2B5EF4-FFF2-40B4-BE49-F238E27FC236}">
                <a16:creationId xmlns:a16="http://schemas.microsoft.com/office/drawing/2014/main" id="{E384700E-6643-35CD-FF6B-8037686E3EEF}"/>
              </a:ext>
            </a:extLst>
          </p:cNvPr>
          <p:cNvSpPr>
            <a:spLocks noGrp="1"/>
          </p:cNvSpPr>
          <p:nvPr>
            <p:ph type="title"/>
          </p:nvPr>
        </p:nvSpPr>
        <p:spPr>
          <a:xfrm>
            <a:off x="607366" y="292949"/>
            <a:ext cx="10370457" cy="1397739"/>
          </a:xfrm>
        </p:spPr>
        <p:txBody>
          <a:bodyPr vert="horz"/>
          <a:lstStyle/>
          <a:p>
            <a:r>
              <a:rPr lang="de-DE" sz="2400" dirty="0"/>
              <a:t>Origin enables you to see your </a:t>
            </a:r>
            <a:r>
              <a:rPr lang="de-DE" sz="2400" dirty="0">
                <a:solidFill>
                  <a:schemeClr val="accent2"/>
                </a:solidFill>
              </a:rPr>
              <a:t>Total Campaign Delivery - Reach and Frequency </a:t>
            </a:r>
            <a:r>
              <a:rPr lang="de-DE" sz="2400" dirty="0"/>
              <a:t>for the first time. Your campaign reached </a:t>
            </a:r>
            <a:r>
              <a:rPr lang="de-DE" sz="2400" dirty="0">
                <a:solidFill>
                  <a:schemeClr val="accent2"/>
                </a:solidFill>
                <a:highlight>
                  <a:srgbClr val="FFFF00"/>
                </a:highlight>
              </a:rPr>
              <a:t>40.1m (69%) </a:t>
            </a:r>
            <a:r>
              <a:rPr lang="de-DE" sz="2400" dirty="0"/>
              <a:t>individuals </a:t>
            </a:r>
            <a:r>
              <a:rPr lang="de-DE" sz="2400" dirty="0">
                <a:solidFill>
                  <a:schemeClr val="accent2"/>
                </a:solidFill>
                <a:highlight>
                  <a:srgbClr val="FFFF00"/>
                </a:highlight>
              </a:rPr>
              <a:t>@ 4.64 OTS </a:t>
            </a:r>
            <a:r>
              <a:rPr lang="de-DE" sz="2400" dirty="0">
                <a:solidFill>
                  <a:schemeClr val="accent1"/>
                </a:solidFill>
              </a:rPr>
              <a:t>vs. All Adults</a:t>
            </a:r>
          </a:p>
        </p:txBody>
      </p:sp>
      <p:cxnSp>
        <p:nvCxnSpPr>
          <p:cNvPr id="2" name="Connector: Elbow 1">
            <a:extLst>
              <a:ext uri="{FF2B5EF4-FFF2-40B4-BE49-F238E27FC236}">
                <a16:creationId xmlns:a16="http://schemas.microsoft.com/office/drawing/2014/main" id="{45FF5DF7-4E90-4414-FD05-9828428CF212}"/>
              </a:ext>
            </a:extLst>
          </p:cNvPr>
          <p:cNvCxnSpPr>
            <a:cxnSpLocks/>
          </p:cNvCxnSpPr>
          <p:nvPr/>
        </p:nvCxnSpPr>
        <p:spPr>
          <a:xfrm rot="16200000" flipH="1">
            <a:off x="6102350" y="2736625"/>
            <a:ext cx="12700" cy="6062932"/>
          </a:xfrm>
          <a:prstGeom prst="bentConnector3">
            <a:avLst>
              <a:gd name="adj1" fmla="val 372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F503652-B014-A43E-EA38-D13195EFB509}"/>
              </a:ext>
            </a:extLst>
          </p:cNvPr>
          <p:cNvSpPr/>
          <p:nvPr/>
        </p:nvSpPr>
        <p:spPr>
          <a:xfrm>
            <a:off x="3225693" y="5962894"/>
            <a:ext cx="5740614" cy="532798"/>
          </a:xfrm>
          <a:prstGeom prst="roundRect">
            <a:avLst>
              <a:gd name="adj" fmla="val 0"/>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chemeClr val="tx1"/>
                </a:solidFill>
                <a:latin typeface="+mj-lt"/>
              </a:rPr>
              <a:t>Therefore </a:t>
            </a:r>
            <a:r>
              <a:rPr lang="en-GB" sz="1100" b="1" dirty="0">
                <a:solidFill>
                  <a:schemeClr val="accent2"/>
                </a:solidFill>
                <a:highlight>
                  <a:srgbClr val="FFFF00"/>
                </a:highlight>
                <a:latin typeface="+mj-lt"/>
              </a:rPr>
              <a:t>9.5M (19.2%)</a:t>
            </a:r>
            <a:r>
              <a:rPr lang="en-GB" sz="1100" b="1" dirty="0">
                <a:solidFill>
                  <a:schemeClr val="tx1"/>
                </a:solidFill>
                <a:highlight>
                  <a:srgbClr val="FFFF00"/>
                </a:highlight>
                <a:latin typeface="+mj-lt"/>
              </a:rPr>
              <a:t> </a:t>
            </a:r>
            <a:r>
              <a:rPr lang="en-GB" sz="1100" b="1" dirty="0">
                <a:solidFill>
                  <a:schemeClr val="tx1"/>
                </a:solidFill>
                <a:latin typeface="+mj-lt"/>
              </a:rPr>
              <a:t>of the Gross Reach count were due to </a:t>
            </a:r>
            <a:r>
              <a:rPr lang="en-GB" sz="1100" b="1" dirty="0">
                <a:solidFill>
                  <a:schemeClr val="accent2"/>
                </a:solidFill>
                <a:latin typeface="+mj-lt"/>
              </a:rPr>
              <a:t>duplication</a:t>
            </a:r>
            <a:r>
              <a:rPr lang="en-GB" sz="1100" b="1" dirty="0">
                <a:solidFill>
                  <a:schemeClr val="tx1"/>
                </a:solidFill>
                <a:latin typeface="+mj-lt"/>
              </a:rPr>
              <a:t> – where an advert reaches an individual multiple times across multiple platforms and we are potentially double or triple counting them in assuming total campaign reach</a:t>
            </a:r>
          </a:p>
        </p:txBody>
      </p:sp>
      <p:sp>
        <p:nvSpPr>
          <p:cNvPr id="28" name="Rectangle 27">
            <a:extLst>
              <a:ext uri="{FF2B5EF4-FFF2-40B4-BE49-F238E27FC236}">
                <a16:creationId xmlns:a16="http://schemas.microsoft.com/office/drawing/2014/main" id="{949AF9C0-EDF3-AAD7-D753-2B64C9B44FD1}"/>
              </a:ext>
            </a:extLst>
          </p:cNvPr>
          <p:cNvSpPr/>
          <p:nvPr/>
        </p:nvSpPr>
        <p:spPr>
          <a:xfrm>
            <a:off x="4784622" y="5536904"/>
            <a:ext cx="1477107" cy="130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i="1">
                <a:solidFill>
                  <a:schemeClr val="accent2"/>
                </a:solidFill>
              </a:rPr>
              <a:t>*not to scale</a:t>
            </a:r>
          </a:p>
        </p:txBody>
      </p:sp>
      <p:sp>
        <p:nvSpPr>
          <p:cNvPr id="30" name="Oval 29">
            <a:extLst>
              <a:ext uri="{FF2B5EF4-FFF2-40B4-BE49-F238E27FC236}">
                <a16:creationId xmlns:a16="http://schemas.microsoft.com/office/drawing/2014/main" id="{C5131F0F-616D-AB39-651E-8BA1B56B5EEE}"/>
              </a:ext>
            </a:extLst>
          </p:cNvPr>
          <p:cNvSpPr>
            <a:spLocks/>
          </p:cNvSpPr>
          <p:nvPr/>
        </p:nvSpPr>
        <p:spPr>
          <a:xfrm>
            <a:off x="7697896" y="2609745"/>
            <a:ext cx="2045000" cy="2044800"/>
          </a:xfrm>
          <a:prstGeom prst="ellipse">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en-US" sz="1600" b="1">
              <a:solidFill>
                <a:schemeClr val="tx1"/>
              </a:solidFill>
            </a:endParaRPr>
          </a:p>
        </p:txBody>
      </p:sp>
      <p:sp>
        <p:nvSpPr>
          <p:cNvPr id="31" name="Oval 30">
            <a:extLst>
              <a:ext uri="{FF2B5EF4-FFF2-40B4-BE49-F238E27FC236}">
                <a16:creationId xmlns:a16="http://schemas.microsoft.com/office/drawing/2014/main" id="{F7A1B78E-7752-EBAC-BC9D-805BA663C9D0}"/>
              </a:ext>
            </a:extLst>
          </p:cNvPr>
          <p:cNvSpPr>
            <a:spLocks/>
          </p:cNvSpPr>
          <p:nvPr/>
        </p:nvSpPr>
        <p:spPr>
          <a:xfrm>
            <a:off x="7842558" y="4023862"/>
            <a:ext cx="1587600" cy="1587600"/>
          </a:xfrm>
          <a:prstGeom prst="ellipse">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en-US" sz="1600" b="1">
              <a:solidFill>
                <a:schemeClr val="tx1"/>
              </a:solidFill>
            </a:endParaRPr>
          </a:p>
        </p:txBody>
      </p:sp>
      <p:sp>
        <p:nvSpPr>
          <p:cNvPr id="32" name="Oval 31">
            <a:extLst>
              <a:ext uri="{FF2B5EF4-FFF2-40B4-BE49-F238E27FC236}">
                <a16:creationId xmlns:a16="http://schemas.microsoft.com/office/drawing/2014/main" id="{74551BBE-7307-3AC2-B373-8D266F2BCF37}"/>
              </a:ext>
            </a:extLst>
          </p:cNvPr>
          <p:cNvSpPr>
            <a:spLocks/>
          </p:cNvSpPr>
          <p:nvPr/>
        </p:nvSpPr>
        <p:spPr>
          <a:xfrm>
            <a:off x="8895060" y="3605546"/>
            <a:ext cx="1641600" cy="1641600"/>
          </a:xfrm>
          <a:prstGeom prst="ellipse">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600" b="1">
                <a:solidFill>
                  <a:schemeClr val="tx1"/>
                </a:solidFill>
              </a:rPr>
              <a:t>    </a:t>
            </a:r>
          </a:p>
        </p:txBody>
      </p:sp>
      <p:sp>
        <p:nvSpPr>
          <p:cNvPr id="33" name="Freeform: Shape 32">
            <a:extLst>
              <a:ext uri="{FF2B5EF4-FFF2-40B4-BE49-F238E27FC236}">
                <a16:creationId xmlns:a16="http://schemas.microsoft.com/office/drawing/2014/main" id="{CC28F9C2-FC7E-0929-E076-B849375420C7}"/>
              </a:ext>
            </a:extLst>
          </p:cNvPr>
          <p:cNvSpPr>
            <a:spLocks noChangeAspect="1"/>
          </p:cNvSpPr>
          <p:nvPr/>
        </p:nvSpPr>
        <p:spPr>
          <a:xfrm>
            <a:off x="8001485" y="3618348"/>
            <a:ext cx="1741412" cy="1547900"/>
          </a:xfrm>
          <a:custGeom>
            <a:avLst/>
            <a:gdLst>
              <a:gd name="connsiteX0" fmla="*/ 1351750 w 1760319"/>
              <a:gd name="connsiteY0" fmla="*/ 838599 h 1547900"/>
              <a:gd name="connsiteX1" fmla="*/ 1374991 w 1760319"/>
              <a:gd name="connsiteY1" fmla="*/ 881417 h 1547900"/>
              <a:gd name="connsiteX2" fmla="*/ 1437327 w 1760319"/>
              <a:gd name="connsiteY2" fmla="*/ 1190180 h 1547900"/>
              <a:gd name="connsiteX3" fmla="*/ 1374991 w 1760319"/>
              <a:gd name="connsiteY3" fmla="*/ 1498943 h 1547900"/>
              <a:gd name="connsiteX4" fmla="*/ 1348418 w 1760319"/>
              <a:gd name="connsiteY4" fmla="*/ 1547900 h 1547900"/>
              <a:gd name="connsiteX5" fmla="*/ 1263606 w 1760319"/>
              <a:gd name="connsiteY5" fmla="*/ 1501866 h 1547900"/>
              <a:gd name="connsiteX6" fmla="*/ 938528 w 1760319"/>
              <a:gd name="connsiteY6" fmla="*/ 1065197 h 1547900"/>
              <a:gd name="connsiteX7" fmla="*/ 928593 w 1760319"/>
              <a:gd name="connsiteY7" fmla="*/ 1026556 h 1547900"/>
              <a:gd name="connsiteX8" fmla="*/ 943481 w 1760319"/>
              <a:gd name="connsiteY8" fmla="*/ 1024284 h 1547900"/>
              <a:gd name="connsiteX9" fmla="*/ 1309284 w 1760319"/>
              <a:gd name="connsiteY9" fmla="*/ 870354 h 1547900"/>
              <a:gd name="connsiteX10" fmla="*/ 1722658 w 1760319"/>
              <a:gd name="connsiteY10" fmla="*/ 0 h 1547900"/>
              <a:gd name="connsiteX11" fmla="*/ 1759299 w 1760319"/>
              <a:gd name="connsiteY11" fmla="*/ 1850 h 1547900"/>
              <a:gd name="connsiteX12" fmla="*/ 1760319 w 1760319"/>
              <a:gd name="connsiteY12" fmla="*/ 22057 h 1547900"/>
              <a:gd name="connsiteX13" fmla="*/ 1388038 w 1760319"/>
              <a:gd name="connsiteY13" fmla="*/ 811461 h 1547900"/>
              <a:gd name="connsiteX14" fmla="*/ 1351750 w 1760319"/>
              <a:gd name="connsiteY14" fmla="*/ 838598 h 1547900"/>
              <a:gd name="connsiteX15" fmla="*/ 1309284 w 1760319"/>
              <a:gd name="connsiteY15" fmla="*/ 870353 h 1547900"/>
              <a:gd name="connsiteX16" fmla="*/ 943481 w 1760319"/>
              <a:gd name="connsiteY16" fmla="*/ 1024283 h 1547900"/>
              <a:gd name="connsiteX17" fmla="*/ 928593 w 1760319"/>
              <a:gd name="connsiteY17" fmla="*/ 1026555 h 1547900"/>
              <a:gd name="connsiteX18" fmla="*/ 918297 w 1760319"/>
              <a:gd name="connsiteY18" fmla="*/ 986512 h 1547900"/>
              <a:gd name="connsiteX19" fmla="*/ 901616 w 1760319"/>
              <a:gd name="connsiteY19" fmla="*/ 821044 h 1547900"/>
              <a:gd name="connsiteX20" fmla="*/ 901616 w 1760319"/>
              <a:gd name="connsiteY20" fmla="*/ 821044 h 1547900"/>
              <a:gd name="connsiteX21" fmla="*/ 918297 w 1760319"/>
              <a:gd name="connsiteY21" fmla="*/ 986513 h 1547900"/>
              <a:gd name="connsiteX22" fmla="*/ 928593 w 1760319"/>
              <a:gd name="connsiteY22" fmla="*/ 1026556 h 1547900"/>
              <a:gd name="connsiteX23" fmla="*/ 841906 w 1760319"/>
              <a:gd name="connsiteY23" fmla="*/ 1039786 h 1547900"/>
              <a:gd name="connsiteX24" fmla="*/ 737309 w 1760319"/>
              <a:gd name="connsiteY24" fmla="*/ 1045068 h 1547900"/>
              <a:gd name="connsiteX25" fmla="*/ 13932 w 1760319"/>
              <a:gd name="connsiteY25" fmla="*/ 745435 h 1547900"/>
              <a:gd name="connsiteX26" fmla="*/ 0 w 1760319"/>
              <a:gd name="connsiteY26" fmla="*/ 730106 h 1547900"/>
              <a:gd name="connsiteX27" fmla="*/ 83190 w 1760319"/>
              <a:gd name="connsiteY27" fmla="*/ 629278 h 1547900"/>
              <a:gd name="connsiteX28" fmla="*/ 644092 w 1760319"/>
              <a:gd name="connsiteY28" fmla="*/ 396945 h 1547900"/>
              <a:gd name="connsiteX29" fmla="*/ 952855 w 1760319"/>
              <a:gd name="connsiteY29" fmla="*/ 459281 h 1547900"/>
              <a:gd name="connsiteX30" fmla="*/ 980798 w 1760319"/>
              <a:gd name="connsiteY30" fmla="*/ 474448 h 1547900"/>
              <a:gd name="connsiteX31" fmla="*/ 980798 w 1760319"/>
              <a:gd name="connsiteY31" fmla="*/ 474447 h 1547900"/>
              <a:gd name="connsiteX32" fmla="*/ 1041837 w 1760319"/>
              <a:gd name="connsiteY32" fmla="*/ 361990 h 1547900"/>
              <a:gd name="connsiteX33" fmla="*/ 1722658 w 1760319"/>
              <a:gd name="connsiteY33" fmla="*/ 0 h 15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60319" h="1547900">
                <a:moveTo>
                  <a:pt x="1351750" y="838599"/>
                </a:moveTo>
                <a:lnTo>
                  <a:pt x="1374991" y="881417"/>
                </a:lnTo>
                <a:cubicBezTo>
                  <a:pt x="1415131" y="976319"/>
                  <a:pt x="1437327" y="1080657"/>
                  <a:pt x="1437327" y="1190180"/>
                </a:cubicBezTo>
                <a:cubicBezTo>
                  <a:pt x="1437327" y="1299703"/>
                  <a:pt x="1415131" y="1404042"/>
                  <a:pt x="1374991" y="1498943"/>
                </a:cubicBezTo>
                <a:lnTo>
                  <a:pt x="1348418" y="1547900"/>
                </a:lnTo>
                <a:lnTo>
                  <a:pt x="1263606" y="1501866"/>
                </a:lnTo>
                <a:cubicBezTo>
                  <a:pt x="1110727" y="1398583"/>
                  <a:pt x="994503" y="1245163"/>
                  <a:pt x="938528" y="1065197"/>
                </a:cubicBezTo>
                <a:lnTo>
                  <a:pt x="928593" y="1026556"/>
                </a:lnTo>
                <a:lnTo>
                  <a:pt x="943481" y="1024284"/>
                </a:lnTo>
                <a:cubicBezTo>
                  <a:pt x="1076672" y="997030"/>
                  <a:pt x="1200435" y="943891"/>
                  <a:pt x="1309284" y="870354"/>
                </a:cubicBezTo>
                <a:close/>
                <a:moveTo>
                  <a:pt x="1722658" y="0"/>
                </a:moveTo>
                <a:lnTo>
                  <a:pt x="1759299" y="1850"/>
                </a:lnTo>
                <a:lnTo>
                  <a:pt x="1760319" y="22057"/>
                </a:lnTo>
                <a:cubicBezTo>
                  <a:pt x="1760319" y="339865"/>
                  <a:pt x="1615400" y="623826"/>
                  <a:pt x="1388038" y="811461"/>
                </a:cubicBezTo>
                <a:lnTo>
                  <a:pt x="1351750" y="838598"/>
                </a:lnTo>
                <a:lnTo>
                  <a:pt x="1309284" y="870353"/>
                </a:lnTo>
                <a:cubicBezTo>
                  <a:pt x="1200435" y="943890"/>
                  <a:pt x="1076672" y="997029"/>
                  <a:pt x="943481" y="1024283"/>
                </a:cubicBezTo>
                <a:lnTo>
                  <a:pt x="928593" y="1026555"/>
                </a:lnTo>
                <a:lnTo>
                  <a:pt x="918297" y="986512"/>
                </a:lnTo>
                <a:lnTo>
                  <a:pt x="901616" y="821044"/>
                </a:lnTo>
                <a:lnTo>
                  <a:pt x="901616" y="821044"/>
                </a:lnTo>
                <a:cubicBezTo>
                  <a:pt x="901616" y="877725"/>
                  <a:pt x="907360" y="933065"/>
                  <a:pt x="918297" y="986513"/>
                </a:cubicBezTo>
                <a:lnTo>
                  <a:pt x="928593" y="1026556"/>
                </a:lnTo>
                <a:lnTo>
                  <a:pt x="841906" y="1039786"/>
                </a:lnTo>
                <a:cubicBezTo>
                  <a:pt x="807515" y="1043279"/>
                  <a:pt x="772621" y="1045068"/>
                  <a:pt x="737309" y="1045068"/>
                </a:cubicBezTo>
                <a:cubicBezTo>
                  <a:pt x="454813" y="1045068"/>
                  <a:pt x="199060" y="930564"/>
                  <a:pt x="13932" y="745435"/>
                </a:cubicBezTo>
                <a:lnTo>
                  <a:pt x="0" y="730106"/>
                </a:lnTo>
                <a:lnTo>
                  <a:pt x="83190" y="629278"/>
                </a:lnTo>
                <a:cubicBezTo>
                  <a:pt x="226737" y="485731"/>
                  <a:pt x="425046" y="396945"/>
                  <a:pt x="644092" y="396945"/>
                </a:cubicBezTo>
                <a:cubicBezTo>
                  <a:pt x="753615" y="396945"/>
                  <a:pt x="857954" y="419142"/>
                  <a:pt x="952855" y="459281"/>
                </a:cubicBezTo>
                <a:lnTo>
                  <a:pt x="980798" y="474448"/>
                </a:lnTo>
                <a:lnTo>
                  <a:pt x="980798" y="474447"/>
                </a:lnTo>
                <a:lnTo>
                  <a:pt x="1041837" y="361990"/>
                </a:lnTo>
                <a:cubicBezTo>
                  <a:pt x="1189384" y="143591"/>
                  <a:pt x="1439252" y="0"/>
                  <a:pt x="1722658" y="0"/>
                </a:cubicBezTo>
                <a:close/>
              </a:path>
            </a:pathLst>
          </a:custGeom>
          <a:solidFill>
            <a:srgbClr val="1C3B51">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en-US" sz="2000" b="1">
              <a:solidFill>
                <a:schemeClr val="tx1"/>
              </a:solidFill>
            </a:endParaRPr>
          </a:p>
        </p:txBody>
      </p:sp>
      <p:sp>
        <p:nvSpPr>
          <p:cNvPr id="41" name="Rectangle 40">
            <a:extLst>
              <a:ext uri="{FF2B5EF4-FFF2-40B4-BE49-F238E27FC236}">
                <a16:creationId xmlns:a16="http://schemas.microsoft.com/office/drawing/2014/main" id="{B9C3ED17-FFDA-E914-AAEE-A0F42313C3E6}"/>
              </a:ext>
            </a:extLst>
          </p:cNvPr>
          <p:cNvSpPr/>
          <p:nvPr/>
        </p:nvSpPr>
        <p:spPr>
          <a:xfrm>
            <a:off x="10674894" y="5536904"/>
            <a:ext cx="1477107" cy="130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i="1">
                <a:solidFill>
                  <a:schemeClr val="accent2"/>
                </a:solidFill>
              </a:rPr>
              <a:t>*not to scale</a:t>
            </a:r>
          </a:p>
        </p:txBody>
      </p:sp>
      <p:sp>
        <p:nvSpPr>
          <p:cNvPr id="11" name="TextBox 10">
            <a:extLst>
              <a:ext uri="{FF2B5EF4-FFF2-40B4-BE49-F238E27FC236}">
                <a16:creationId xmlns:a16="http://schemas.microsoft.com/office/drawing/2014/main" id="{BACAE1CA-8563-B186-51E3-A54FDE35C03F}"/>
              </a:ext>
            </a:extLst>
          </p:cNvPr>
          <p:cNvSpPr txBox="1"/>
          <p:nvPr/>
        </p:nvSpPr>
        <p:spPr>
          <a:xfrm>
            <a:off x="1745038" y="3070595"/>
            <a:ext cx="927404" cy="276999"/>
          </a:xfrm>
          <a:prstGeom prst="rect">
            <a:avLst/>
          </a:prstGeom>
          <a:noFill/>
        </p:spPr>
        <p:txBody>
          <a:bodyPr wrap="square" rtlCol="0">
            <a:spAutoFit/>
          </a:bodyPr>
          <a:lstStyle/>
          <a:p>
            <a:pPr algn="l"/>
            <a:r>
              <a:rPr lang="en-GB" sz="1200" b="1" dirty="0">
                <a:solidFill>
                  <a:schemeClr val="tx1"/>
                </a:solidFill>
                <a:highlight>
                  <a:srgbClr val="FFFF00"/>
                </a:highlight>
                <a:latin typeface="+mn-lt"/>
              </a:rPr>
              <a:t>Vendor 1</a:t>
            </a:r>
          </a:p>
        </p:txBody>
      </p:sp>
      <p:sp>
        <p:nvSpPr>
          <p:cNvPr id="12" name="TextBox 11">
            <a:extLst>
              <a:ext uri="{FF2B5EF4-FFF2-40B4-BE49-F238E27FC236}">
                <a16:creationId xmlns:a16="http://schemas.microsoft.com/office/drawing/2014/main" id="{057A77DF-1713-93BE-A803-54B9FDCC5421}"/>
              </a:ext>
            </a:extLst>
          </p:cNvPr>
          <p:cNvSpPr txBox="1"/>
          <p:nvPr/>
        </p:nvSpPr>
        <p:spPr>
          <a:xfrm>
            <a:off x="3405994" y="2755850"/>
            <a:ext cx="927404" cy="276999"/>
          </a:xfrm>
          <a:prstGeom prst="rect">
            <a:avLst/>
          </a:prstGeom>
          <a:noFill/>
        </p:spPr>
        <p:txBody>
          <a:bodyPr wrap="square" rtlCol="0">
            <a:spAutoFit/>
          </a:bodyPr>
          <a:lstStyle/>
          <a:p>
            <a:pPr algn="l"/>
            <a:r>
              <a:rPr lang="en-GB" sz="1200" b="1" dirty="0">
                <a:solidFill>
                  <a:schemeClr val="tx1"/>
                </a:solidFill>
                <a:highlight>
                  <a:srgbClr val="FFFF00"/>
                </a:highlight>
                <a:latin typeface="+mn-lt"/>
              </a:rPr>
              <a:t>Vendor 2</a:t>
            </a:r>
          </a:p>
        </p:txBody>
      </p:sp>
      <p:sp>
        <p:nvSpPr>
          <p:cNvPr id="13" name="TextBox 12">
            <a:extLst>
              <a:ext uri="{FF2B5EF4-FFF2-40B4-BE49-F238E27FC236}">
                <a16:creationId xmlns:a16="http://schemas.microsoft.com/office/drawing/2014/main" id="{E5D1531F-2BD5-0E48-F40F-B0F6AD676DA3}"/>
              </a:ext>
            </a:extLst>
          </p:cNvPr>
          <p:cNvSpPr txBox="1"/>
          <p:nvPr/>
        </p:nvSpPr>
        <p:spPr>
          <a:xfrm>
            <a:off x="2954901" y="4467844"/>
            <a:ext cx="927404" cy="276999"/>
          </a:xfrm>
          <a:prstGeom prst="rect">
            <a:avLst/>
          </a:prstGeom>
          <a:noFill/>
        </p:spPr>
        <p:txBody>
          <a:bodyPr wrap="square" rtlCol="0">
            <a:spAutoFit/>
          </a:bodyPr>
          <a:lstStyle/>
          <a:p>
            <a:pPr algn="l"/>
            <a:r>
              <a:rPr lang="en-GB" sz="1200" b="1" dirty="0">
                <a:solidFill>
                  <a:schemeClr val="tx1"/>
                </a:solidFill>
                <a:highlight>
                  <a:srgbClr val="FFFF00"/>
                </a:highlight>
                <a:latin typeface="+mn-lt"/>
              </a:rPr>
              <a:t>Vendor 3</a:t>
            </a:r>
          </a:p>
        </p:txBody>
      </p:sp>
      <p:sp>
        <p:nvSpPr>
          <p:cNvPr id="15" name="TextBox 14">
            <a:extLst>
              <a:ext uri="{FF2B5EF4-FFF2-40B4-BE49-F238E27FC236}">
                <a16:creationId xmlns:a16="http://schemas.microsoft.com/office/drawing/2014/main" id="{E37AFF6F-28DE-37CF-660E-38E387E8E161}"/>
              </a:ext>
            </a:extLst>
          </p:cNvPr>
          <p:cNvSpPr txBox="1"/>
          <p:nvPr/>
        </p:nvSpPr>
        <p:spPr>
          <a:xfrm>
            <a:off x="8299485" y="3268972"/>
            <a:ext cx="927404" cy="276999"/>
          </a:xfrm>
          <a:prstGeom prst="rect">
            <a:avLst/>
          </a:prstGeom>
          <a:noFill/>
        </p:spPr>
        <p:txBody>
          <a:bodyPr wrap="square" rtlCol="0">
            <a:spAutoFit/>
          </a:bodyPr>
          <a:lstStyle/>
          <a:p>
            <a:pPr algn="l"/>
            <a:r>
              <a:rPr lang="en-GB" sz="1200" b="1" dirty="0">
                <a:solidFill>
                  <a:schemeClr val="tx1"/>
                </a:solidFill>
                <a:highlight>
                  <a:srgbClr val="FFFF00"/>
                </a:highlight>
                <a:latin typeface="+mn-lt"/>
              </a:rPr>
              <a:t>Vendor 1</a:t>
            </a:r>
          </a:p>
        </p:txBody>
      </p:sp>
      <p:sp>
        <p:nvSpPr>
          <p:cNvPr id="16" name="TextBox 15">
            <a:extLst>
              <a:ext uri="{FF2B5EF4-FFF2-40B4-BE49-F238E27FC236}">
                <a16:creationId xmlns:a16="http://schemas.microsoft.com/office/drawing/2014/main" id="{8888214E-EB31-63FC-4A42-BFEAC76FECA8}"/>
              </a:ext>
            </a:extLst>
          </p:cNvPr>
          <p:cNvSpPr txBox="1"/>
          <p:nvPr/>
        </p:nvSpPr>
        <p:spPr>
          <a:xfrm>
            <a:off x="9489807" y="4316631"/>
            <a:ext cx="927404" cy="276999"/>
          </a:xfrm>
          <a:prstGeom prst="rect">
            <a:avLst/>
          </a:prstGeom>
          <a:noFill/>
        </p:spPr>
        <p:txBody>
          <a:bodyPr wrap="square" rtlCol="0">
            <a:spAutoFit/>
          </a:bodyPr>
          <a:lstStyle/>
          <a:p>
            <a:pPr algn="l"/>
            <a:r>
              <a:rPr lang="en-GB" sz="1200" b="1" dirty="0">
                <a:solidFill>
                  <a:schemeClr val="tx1"/>
                </a:solidFill>
                <a:highlight>
                  <a:srgbClr val="FFFF00"/>
                </a:highlight>
                <a:latin typeface="+mn-lt"/>
              </a:rPr>
              <a:t>Vendor 2</a:t>
            </a:r>
          </a:p>
        </p:txBody>
      </p:sp>
      <p:sp>
        <p:nvSpPr>
          <p:cNvPr id="17" name="TextBox 16">
            <a:extLst>
              <a:ext uri="{FF2B5EF4-FFF2-40B4-BE49-F238E27FC236}">
                <a16:creationId xmlns:a16="http://schemas.microsoft.com/office/drawing/2014/main" id="{C2F85F06-C862-9F85-A37F-A5FD93522A49}"/>
              </a:ext>
            </a:extLst>
          </p:cNvPr>
          <p:cNvSpPr txBox="1"/>
          <p:nvPr/>
        </p:nvSpPr>
        <p:spPr>
          <a:xfrm>
            <a:off x="8142346" y="4809714"/>
            <a:ext cx="927404" cy="276999"/>
          </a:xfrm>
          <a:prstGeom prst="rect">
            <a:avLst/>
          </a:prstGeom>
          <a:noFill/>
        </p:spPr>
        <p:txBody>
          <a:bodyPr wrap="square" rtlCol="0">
            <a:spAutoFit/>
          </a:bodyPr>
          <a:lstStyle/>
          <a:p>
            <a:pPr algn="l"/>
            <a:r>
              <a:rPr lang="en-GB" sz="1200" b="1">
                <a:solidFill>
                  <a:schemeClr val="tx1"/>
                </a:solidFill>
                <a:highlight>
                  <a:srgbClr val="FFFF00"/>
                </a:highlight>
                <a:latin typeface="+mn-lt"/>
              </a:rPr>
              <a:t>Vendor 3</a:t>
            </a:r>
          </a:p>
        </p:txBody>
      </p:sp>
      <p:sp>
        <p:nvSpPr>
          <p:cNvPr id="5" name="TextBox 4">
            <a:extLst>
              <a:ext uri="{FF2B5EF4-FFF2-40B4-BE49-F238E27FC236}">
                <a16:creationId xmlns:a16="http://schemas.microsoft.com/office/drawing/2014/main" id="{6263BC02-CF36-3720-57F6-864DC835368F}"/>
              </a:ext>
            </a:extLst>
          </p:cNvPr>
          <p:cNvSpPr txBox="1"/>
          <p:nvPr/>
        </p:nvSpPr>
        <p:spPr>
          <a:xfrm>
            <a:off x="12449174" y="1390650"/>
            <a:ext cx="2397793" cy="4154984"/>
          </a:xfrm>
          <a:prstGeom prst="rect">
            <a:avLst/>
          </a:prstGeom>
          <a:solidFill>
            <a:srgbClr val="FFFF00"/>
          </a:solidFill>
        </p:spPr>
        <p:txBody>
          <a:bodyPr wrap="square" rtlCol="0">
            <a:spAutoFit/>
          </a:bodyPr>
          <a:lstStyle/>
          <a:p>
            <a:pPr algn="l"/>
            <a:r>
              <a:rPr lang="en-GB" sz="2400" dirty="0">
                <a:latin typeface="+mn-lt"/>
              </a:rPr>
              <a:t>These Venn’s are simple representations, they are </a:t>
            </a:r>
            <a:r>
              <a:rPr lang="en-GB" sz="2400" dirty="0"/>
              <a:t>free drawn using shapes, not to scale, but it’s a good idea to make them relative to one another</a:t>
            </a:r>
            <a:endParaRPr lang="en-GB" sz="2400" dirty="0">
              <a:latin typeface="+mn-lt"/>
            </a:endParaRPr>
          </a:p>
        </p:txBody>
      </p:sp>
    </p:spTree>
    <p:extLst>
      <p:ext uri="{BB962C8B-B14F-4D97-AF65-F5344CB8AC3E}">
        <p14:creationId xmlns:p14="http://schemas.microsoft.com/office/powerpoint/2010/main" val="77964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16EE0-90DA-3890-276B-431FEBCE4D4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431AC24-0A74-22F8-1600-5E18B4790A9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3" name="think-cell data - do not delete" hidden="1">
                        <a:extLst>
                          <a:ext uri="{FF2B5EF4-FFF2-40B4-BE49-F238E27FC236}">
                            <a16:creationId xmlns:a16="http://schemas.microsoft.com/office/drawing/2014/main" id="{D431AC24-0A74-22F8-1600-5E18B4790A97}"/>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pic>
        <p:nvPicPr>
          <p:cNvPr id="47" name="Graphic 46" descr="Pen with solid fill">
            <a:extLst>
              <a:ext uri="{FF2B5EF4-FFF2-40B4-BE49-F238E27FC236}">
                <a16:creationId xmlns:a16="http://schemas.microsoft.com/office/drawing/2014/main" id="{1749BE1E-F698-5EA6-56E9-90D2B9F3DFDB}"/>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8302625" y="5737225"/>
            <a:ext cx="295275" cy="295275"/>
          </a:xfrm>
          <a:prstGeom prst="rect">
            <a:avLst/>
          </a:prstGeom>
        </p:spPr>
      </p:pic>
      <p:sp>
        <p:nvSpPr>
          <p:cNvPr id="48" name="TextBox 47">
            <a:extLst>
              <a:ext uri="{FF2B5EF4-FFF2-40B4-BE49-F238E27FC236}">
                <a16:creationId xmlns:a16="http://schemas.microsoft.com/office/drawing/2014/main" id="{0380DFF7-C4BF-58B3-360E-09BADBAA8762}"/>
              </a:ext>
            </a:extLst>
          </p:cNvPr>
          <p:cNvSpPr txBox="1"/>
          <p:nvPr/>
        </p:nvSpPr>
        <p:spPr>
          <a:xfrm>
            <a:off x="3732213" y="5616436"/>
            <a:ext cx="660400" cy="523220"/>
          </a:xfrm>
          <a:prstGeom prst="rect">
            <a:avLst/>
          </a:prstGeom>
          <a:noFill/>
        </p:spPr>
        <p:txBody>
          <a:bodyPr wrap="square">
            <a:spAutoFit/>
          </a:bodyPr>
          <a:lstStyle/>
          <a:p>
            <a:pPr algn="ctr"/>
            <a:r>
              <a:rPr lang="en-GB" sz="2800"/>
              <a:t>___</a:t>
            </a:r>
          </a:p>
        </p:txBody>
      </p:sp>
      <p:sp>
        <p:nvSpPr>
          <p:cNvPr id="49" name="TextBox 48">
            <a:extLst>
              <a:ext uri="{FF2B5EF4-FFF2-40B4-BE49-F238E27FC236}">
                <a16:creationId xmlns:a16="http://schemas.microsoft.com/office/drawing/2014/main" id="{9C68699D-5E54-729D-12AE-D886F18CD9D0}"/>
              </a:ext>
            </a:extLst>
          </p:cNvPr>
          <p:cNvSpPr txBox="1"/>
          <p:nvPr/>
        </p:nvSpPr>
        <p:spPr>
          <a:xfrm>
            <a:off x="5449888" y="5616436"/>
            <a:ext cx="660400" cy="523220"/>
          </a:xfrm>
          <a:prstGeom prst="rect">
            <a:avLst/>
          </a:prstGeom>
          <a:noFill/>
        </p:spPr>
        <p:txBody>
          <a:bodyPr wrap="square">
            <a:spAutoFit/>
          </a:bodyPr>
          <a:lstStyle/>
          <a:p>
            <a:pPr algn="ctr"/>
            <a:r>
              <a:rPr lang="en-GB" sz="2800"/>
              <a:t>___</a:t>
            </a:r>
          </a:p>
        </p:txBody>
      </p:sp>
      <p:sp>
        <p:nvSpPr>
          <p:cNvPr id="50" name="TextBox 49">
            <a:extLst>
              <a:ext uri="{FF2B5EF4-FFF2-40B4-BE49-F238E27FC236}">
                <a16:creationId xmlns:a16="http://schemas.microsoft.com/office/drawing/2014/main" id="{FB2B2886-BEAC-4066-7384-C5C54E24A2B1}"/>
              </a:ext>
            </a:extLst>
          </p:cNvPr>
          <p:cNvSpPr txBox="1"/>
          <p:nvPr/>
        </p:nvSpPr>
        <p:spPr>
          <a:xfrm>
            <a:off x="7165975" y="5616436"/>
            <a:ext cx="660400" cy="523220"/>
          </a:xfrm>
          <a:prstGeom prst="rect">
            <a:avLst/>
          </a:prstGeom>
          <a:noFill/>
        </p:spPr>
        <p:txBody>
          <a:bodyPr wrap="square">
            <a:spAutoFit/>
          </a:bodyPr>
          <a:lstStyle/>
          <a:p>
            <a:pPr algn="ctr"/>
            <a:r>
              <a:rPr lang="en-GB" sz="2800"/>
              <a:t>___</a:t>
            </a:r>
          </a:p>
        </p:txBody>
      </p:sp>
      <p:sp>
        <p:nvSpPr>
          <p:cNvPr id="51" name="TextBox 50">
            <a:extLst>
              <a:ext uri="{FF2B5EF4-FFF2-40B4-BE49-F238E27FC236}">
                <a16:creationId xmlns:a16="http://schemas.microsoft.com/office/drawing/2014/main" id="{B334DDA0-DE06-9003-3241-A813BDE3AE1D}"/>
              </a:ext>
            </a:extLst>
          </p:cNvPr>
          <p:cNvSpPr txBox="1"/>
          <p:nvPr/>
        </p:nvSpPr>
        <p:spPr>
          <a:xfrm>
            <a:off x="974725" y="5888038"/>
            <a:ext cx="2173288" cy="277813"/>
          </a:xfrm>
          <a:prstGeom prst="rect">
            <a:avLst/>
          </a:prstGeom>
          <a:noFill/>
        </p:spPr>
        <p:txBody>
          <a:bodyPr wrap="square">
            <a:spAutoFit/>
          </a:bodyPr>
          <a:lstStyle/>
          <a:p>
            <a:pPr algn="r"/>
            <a:r>
              <a:rPr lang="en-GB" sz="1200" u="none" strike="noStrike">
                <a:solidFill>
                  <a:schemeClr val="tx1"/>
                </a:solidFill>
                <a:effectLst/>
                <a:latin typeface="+mn-lt"/>
              </a:rPr>
              <a:t>Cost per 1,000 (£CPM)</a:t>
            </a:r>
            <a:endParaRPr lang="en-GB" sz="1200"/>
          </a:p>
        </p:txBody>
      </p:sp>
      <p:sp>
        <p:nvSpPr>
          <p:cNvPr id="52" name="TextBox 51">
            <a:extLst>
              <a:ext uri="{FF2B5EF4-FFF2-40B4-BE49-F238E27FC236}">
                <a16:creationId xmlns:a16="http://schemas.microsoft.com/office/drawing/2014/main" id="{4250FA1B-D69A-C09A-AE4F-27533C5DFFAC}"/>
              </a:ext>
            </a:extLst>
          </p:cNvPr>
          <p:cNvSpPr txBox="1"/>
          <p:nvPr/>
        </p:nvSpPr>
        <p:spPr>
          <a:xfrm>
            <a:off x="3732213" y="5281473"/>
            <a:ext cx="660400" cy="523220"/>
          </a:xfrm>
          <a:prstGeom prst="rect">
            <a:avLst/>
          </a:prstGeom>
          <a:noFill/>
        </p:spPr>
        <p:txBody>
          <a:bodyPr wrap="square">
            <a:spAutoFit/>
          </a:bodyPr>
          <a:lstStyle/>
          <a:p>
            <a:pPr algn="ctr"/>
            <a:r>
              <a:rPr lang="en-GB" sz="2800"/>
              <a:t>___</a:t>
            </a:r>
          </a:p>
        </p:txBody>
      </p:sp>
      <p:sp>
        <p:nvSpPr>
          <p:cNvPr id="53" name="TextBox 52">
            <a:extLst>
              <a:ext uri="{FF2B5EF4-FFF2-40B4-BE49-F238E27FC236}">
                <a16:creationId xmlns:a16="http://schemas.microsoft.com/office/drawing/2014/main" id="{D0A8E62C-2A3A-1481-390E-7A0194902B6F}"/>
              </a:ext>
            </a:extLst>
          </p:cNvPr>
          <p:cNvSpPr txBox="1"/>
          <p:nvPr/>
        </p:nvSpPr>
        <p:spPr>
          <a:xfrm>
            <a:off x="5449888" y="5281473"/>
            <a:ext cx="660400" cy="523220"/>
          </a:xfrm>
          <a:prstGeom prst="rect">
            <a:avLst/>
          </a:prstGeom>
          <a:noFill/>
        </p:spPr>
        <p:txBody>
          <a:bodyPr wrap="square">
            <a:spAutoFit/>
          </a:bodyPr>
          <a:lstStyle/>
          <a:p>
            <a:pPr algn="ctr"/>
            <a:r>
              <a:rPr lang="en-GB" sz="2800"/>
              <a:t>___</a:t>
            </a:r>
          </a:p>
        </p:txBody>
      </p:sp>
      <p:sp>
        <p:nvSpPr>
          <p:cNvPr id="54" name="TextBox 53">
            <a:extLst>
              <a:ext uri="{FF2B5EF4-FFF2-40B4-BE49-F238E27FC236}">
                <a16:creationId xmlns:a16="http://schemas.microsoft.com/office/drawing/2014/main" id="{AE244B15-721D-0A69-7D01-35D2FAFB1E8D}"/>
              </a:ext>
            </a:extLst>
          </p:cNvPr>
          <p:cNvSpPr txBox="1"/>
          <p:nvPr/>
        </p:nvSpPr>
        <p:spPr>
          <a:xfrm>
            <a:off x="7165975" y="5281473"/>
            <a:ext cx="660400" cy="523220"/>
          </a:xfrm>
          <a:prstGeom prst="rect">
            <a:avLst/>
          </a:prstGeom>
          <a:noFill/>
        </p:spPr>
        <p:txBody>
          <a:bodyPr wrap="square">
            <a:spAutoFit/>
          </a:bodyPr>
          <a:lstStyle/>
          <a:p>
            <a:pPr algn="ctr"/>
            <a:r>
              <a:rPr lang="en-GB" sz="2800"/>
              <a:t>___</a:t>
            </a:r>
          </a:p>
        </p:txBody>
      </p:sp>
      <p:sp>
        <p:nvSpPr>
          <p:cNvPr id="55" name="TextBox 54">
            <a:extLst>
              <a:ext uri="{FF2B5EF4-FFF2-40B4-BE49-F238E27FC236}">
                <a16:creationId xmlns:a16="http://schemas.microsoft.com/office/drawing/2014/main" id="{1394495C-4276-66C1-F5DE-8E5953F92890}"/>
              </a:ext>
            </a:extLst>
          </p:cNvPr>
          <p:cNvSpPr txBox="1"/>
          <p:nvPr/>
        </p:nvSpPr>
        <p:spPr>
          <a:xfrm>
            <a:off x="974725" y="5553075"/>
            <a:ext cx="2173288" cy="277813"/>
          </a:xfrm>
          <a:prstGeom prst="rect">
            <a:avLst/>
          </a:prstGeom>
          <a:noFill/>
        </p:spPr>
        <p:txBody>
          <a:bodyPr wrap="square">
            <a:spAutoFit/>
          </a:bodyPr>
          <a:lstStyle/>
          <a:p>
            <a:pPr algn="r"/>
            <a:r>
              <a:rPr lang="en-GB" sz="1200" u="none" strike="noStrike">
                <a:solidFill>
                  <a:schemeClr val="tx1"/>
                </a:solidFill>
                <a:effectLst/>
                <a:latin typeface="+mn-lt"/>
              </a:rPr>
              <a:t>Total spend (£)</a:t>
            </a:r>
            <a:endParaRPr lang="en-GB" sz="1200"/>
          </a:p>
        </p:txBody>
      </p:sp>
      <p:sp>
        <p:nvSpPr>
          <p:cNvPr id="66" name="Rectangle: Rounded Corners 91">
            <a:extLst>
              <a:ext uri="{FF2B5EF4-FFF2-40B4-BE49-F238E27FC236}">
                <a16:creationId xmlns:a16="http://schemas.microsoft.com/office/drawing/2014/main" id="{2EDE20D9-45A6-B8B5-F123-0B7FE07B2AF9}"/>
              </a:ext>
            </a:extLst>
          </p:cNvPr>
          <p:cNvSpPr/>
          <p:nvPr/>
        </p:nvSpPr>
        <p:spPr>
          <a:xfrm>
            <a:off x="1481139" y="5549900"/>
            <a:ext cx="8626475" cy="604838"/>
          </a:xfrm>
          <a:prstGeom prst="roundRect">
            <a:avLst>
              <a:gd name="adj" fmla="val 0"/>
            </a:avLst>
          </a:prstGeom>
          <a:noFill/>
          <a:ln w="12700">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Ins="108000" rtlCol="0" anchor="ctr"/>
          <a:lstStyle/>
          <a:p>
            <a:pPr algn="r"/>
            <a:r>
              <a:rPr lang="en-GB" sz="1600" b="1">
                <a:solidFill>
                  <a:srgbClr val="1C3B51"/>
                </a:solidFill>
              </a:rPr>
              <a:t>     </a:t>
            </a:r>
            <a:r>
              <a:rPr lang="en-GB" sz="1200" b="1">
                <a:solidFill>
                  <a:srgbClr val="1C3B51"/>
                </a:solidFill>
              </a:rPr>
              <a:t>CAN BE FILLED </a:t>
            </a:r>
          </a:p>
          <a:p>
            <a:pPr algn="r"/>
            <a:r>
              <a:rPr lang="en-GB" sz="1200" b="1">
                <a:solidFill>
                  <a:srgbClr val="1C3B51"/>
                </a:solidFill>
              </a:rPr>
              <a:t>WITH YOUR DATA</a:t>
            </a:r>
            <a:r>
              <a:rPr lang="en-GB" b="1">
                <a:solidFill>
                  <a:schemeClr val="accent2"/>
                </a:solidFill>
              </a:rPr>
              <a:t> </a:t>
            </a:r>
          </a:p>
        </p:txBody>
      </p:sp>
      <p:sp>
        <p:nvSpPr>
          <p:cNvPr id="75" name="TextBox 74">
            <a:extLst>
              <a:ext uri="{FF2B5EF4-FFF2-40B4-BE49-F238E27FC236}">
                <a16:creationId xmlns:a16="http://schemas.microsoft.com/office/drawing/2014/main" id="{2B0ED0FB-C539-9684-2C23-FF18C75B9608}"/>
              </a:ext>
            </a:extLst>
          </p:cNvPr>
          <p:cNvSpPr txBox="1"/>
          <p:nvPr>
            <p:custDataLst>
              <p:tags r:id="rId2"/>
            </p:custDataLst>
          </p:nvPr>
        </p:nvSpPr>
        <p:spPr>
          <a:xfrm>
            <a:off x="812283" y="2747168"/>
            <a:ext cx="4511675" cy="492125"/>
          </a:xfrm>
          <a:prstGeom prst="rect">
            <a:avLst/>
          </a:prstGeom>
          <a:noFill/>
        </p:spPr>
        <p:txBody>
          <a:bodyPr wrap="square" rtlCol="0">
            <a:spAutoFit/>
          </a:bodyPr>
          <a:lstStyle/>
          <a:p>
            <a:pPr algn="l"/>
            <a:r>
              <a:rPr lang="en-GB" sz="1400" b="1">
                <a:solidFill>
                  <a:schemeClr val="accent2"/>
                </a:solidFill>
                <a:latin typeface="+mj-lt"/>
              </a:rPr>
              <a:t>Vendor Channel Reach</a:t>
            </a:r>
          </a:p>
          <a:p>
            <a:pPr algn="l"/>
            <a:r>
              <a:rPr lang="en-GB" sz="1200" i="1"/>
              <a:t>Adults Millions, Total Reach (+1)</a:t>
            </a:r>
            <a:endParaRPr lang="en-GB" sz="1600" i="1">
              <a:solidFill>
                <a:schemeClr val="tx1"/>
              </a:solidFill>
              <a:latin typeface="+mn-lt"/>
            </a:endParaRPr>
          </a:p>
        </p:txBody>
      </p:sp>
      <p:graphicFrame>
        <p:nvGraphicFramePr>
          <p:cNvPr id="1026" name="Chart 1025">
            <a:extLst>
              <a:ext uri="{FF2B5EF4-FFF2-40B4-BE49-F238E27FC236}">
                <a16:creationId xmlns:a16="http://schemas.microsoft.com/office/drawing/2014/main" id="{20BCE7EB-87AF-4034-5B2B-4FE80724F2CA}"/>
              </a:ext>
            </a:extLst>
          </p:cNvPr>
          <p:cNvGraphicFramePr/>
          <p:nvPr>
            <p:custDataLst>
              <p:tags r:id="rId3"/>
            </p:custDataLst>
            <p:extLst>
              <p:ext uri="{D42A27DB-BD31-4B8C-83A1-F6EECF244321}">
                <p14:modId xmlns:p14="http://schemas.microsoft.com/office/powerpoint/2010/main" val="1333688884"/>
              </p:ext>
            </p:extLst>
          </p:nvPr>
        </p:nvGraphicFramePr>
        <p:xfrm>
          <a:off x="3157538" y="2580481"/>
          <a:ext cx="5316537" cy="2669382"/>
        </p:xfrm>
        <a:graphic>
          <a:graphicData uri="http://schemas.openxmlformats.org/drawingml/2006/chart">
            <c:chart xmlns:c="http://schemas.openxmlformats.org/drawingml/2006/chart" xmlns:r="http://schemas.openxmlformats.org/officeDocument/2006/relationships" r:id="rId21"/>
          </a:graphicData>
        </a:graphic>
      </p:graphicFrame>
      <p:sp>
        <p:nvSpPr>
          <p:cNvPr id="98" name="Text Placeholder 7">
            <a:extLst>
              <a:ext uri="{FF2B5EF4-FFF2-40B4-BE49-F238E27FC236}">
                <a16:creationId xmlns:a16="http://schemas.microsoft.com/office/drawing/2014/main" id="{3BF40336-E119-8D55-C075-3C269E1456C2}"/>
              </a:ext>
            </a:extLst>
          </p:cNvPr>
          <p:cNvSpPr>
            <a:spLocks noGrp="1"/>
          </p:cNvSpPr>
          <p:nvPr>
            <p:custDataLst>
              <p:tags r:id="rId4"/>
            </p:custDataLst>
          </p:nvPr>
        </p:nvSpPr>
        <p:spPr bwMode="gray">
          <a:xfrm>
            <a:off x="7189736" y="3639113"/>
            <a:ext cx="697942"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lgn="ctr">
              <a:spcBef>
                <a:spcPct val="0"/>
              </a:spcBef>
              <a:spcAft>
                <a:spcPct val="0"/>
              </a:spcAft>
            </a:pPr>
            <a:fld id="{C437B6C5-12AB-4ECB-B4A9-C58E013E7CA6}" type="datetime'''''''1''''''''''''''''''''''''3''.5'''''''''''''''''''">
              <a:rPr lang="en-GB" altLang="en-US" sz="1400" b="1" kern="0" smtClean="0">
                <a:highlight>
                  <a:srgbClr val="FFFF00"/>
                </a:highlight>
              </a:rPr>
              <a:pPr lvl="1" algn="ctr">
                <a:spcBef>
                  <a:spcPct val="0"/>
                </a:spcBef>
                <a:spcAft>
                  <a:spcPct val="0"/>
                </a:spcAft>
              </a:pPr>
              <a:t>13.5</a:t>
            </a:fld>
            <a:r>
              <a:rPr lang="en-GB" altLang="en-US" sz="1400" b="1" kern="0" dirty="0">
                <a:highlight>
                  <a:srgbClr val="FFFF00"/>
                </a:highlight>
              </a:rPr>
              <a:t>m</a:t>
            </a:r>
            <a:endParaRPr lang="en-GB" sz="1400" b="1" kern="0" dirty="0">
              <a:highlight>
                <a:srgbClr val="FFFF00"/>
              </a:highlight>
            </a:endParaRPr>
          </a:p>
        </p:txBody>
      </p:sp>
      <p:sp>
        <p:nvSpPr>
          <p:cNvPr id="100" name="Text Placeholder 7">
            <a:extLst>
              <a:ext uri="{FF2B5EF4-FFF2-40B4-BE49-F238E27FC236}">
                <a16:creationId xmlns:a16="http://schemas.microsoft.com/office/drawing/2014/main" id="{9B35CE4F-E949-95B0-AB9E-9E79992A5417}"/>
              </a:ext>
            </a:extLst>
          </p:cNvPr>
          <p:cNvSpPr>
            <a:spLocks noGrp="1"/>
          </p:cNvSpPr>
          <p:nvPr>
            <p:custDataLst>
              <p:tags r:id="rId5"/>
            </p:custDataLst>
          </p:nvPr>
        </p:nvSpPr>
        <p:spPr bwMode="gray">
          <a:xfrm>
            <a:off x="3904846" y="2369454"/>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lgn="ctr">
              <a:spcBef>
                <a:spcPct val="0"/>
              </a:spcBef>
              <a:spcAft>
                <a:spcPct val="0"/>
              </a:spcAft>
            </a:pPr>
            <a:fld id="{67344F85-BB13-44BA-A69F-BA68BE524FB7}" type="datetime'''''''''''3''''''''''1''''''''.''''''''''''''''0'''''">
              <a:rPr lang="en-GB" altLang="en-US" sz="1400" b="1" kern="0" smtClean="0">
                <a:highlight>
                  <a:srgbClr val="FFFF00"/>
                </a:highlight>
              </a:rPr>
              <a:pPr lvl="1" algn="ctr">
                <a:spcBef>
                  <a:spcPct val="0"/>
                </a:spcBef>
                <a:spcAft>
                  <a:spcPct val="0"/>
                </a:spcAft>
              </a:pPr>
              <a:t>31.0</a:t>
            </a:fld>
            <a:r>
              <a:rPr lang="en-GB" altLang="en-US" sz="1400" b="1" kern="0" dirty="0">
                <a:highlight>
                  <a:srgbClr val="FFFF00"/>
                </a:highlight>
              </a:rPr>
              <a:t>m</a:t>
            </a:r>
            <a:endParaRPr lang="en-GB" sz="1400" b="1" kern="0" dirty="0">
              <a:highlight>
                <a:srgbClr val="FFFF00"/>
              </a:highlight>
            </a:endParaRPr>
          </a:p>
        </p:txBody>
      </p:sp>
      <p:sp>
        <p:nvSpPr>
          <p:cNvPr id="101" name="Text Placeholder 7">
            <a:extLst>
              <a:ext uri="{FF2B5EF4-FFF2-40B4-BE49-F238E27FC236}">
                <a16:creationId xmlns:a16="http://schemas.microsoft.com/office/drawing/2014/main" id="{A5844DBA-53B0-7FD9-47DE-92E1F661EB25}"/>
              </a:ext>
            </a:extLst>
          </p:cNvPr>
          <p:cNvSpPr>
            <a:spLocks noGrp="1"/>
          </p:cNvSpPr>
          <p:nvPr>
            <p:custDataLst>
              <p:tags r:id="rId6"/>
            </p:custDataLst>
          </p:nvPr>
        </p:nvSpPr>
        <p:spPr bwMode="gray">
          <a:xfrm>
            <a:off x="5663798" y="4151081"/>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lgn="ctr">
              <a:spcBef>
                <a:spcPct val="0"/>
              </a:spcBef>
              <a:spcAft>
                <a:spcPct val="0"/>
              </a:spcAft>
            </a:pPr>
            <a:fld id="{06D7174A-0DA6-4B6D-A47B-DE8399DCF256}" type="datetime'''''''''''5.''''''''''''''''''''''2'">
              <a:rPr lang="en-GB" altLang="en-US" sz="1400" b="1" kern="0" smtClean="0">
                <a:highlight>
                  <a:srgbClr val="FFFF00"/>
                </a:highlight>
              </a:rPr>
              <a:pPr lvl="1" algn="ctr">
                <a:spcBef>
                  <a:spcPct val="0"/>
                </a:spcBef>
                <a:spcAft>
                  <a:spcPct val="0"/>
                </a:spcAft>
              </a:pPr>
              <a:t>5.2</a:t>
            </a:fld>
            <a:r>
              <a:rPr lang="en-GB" altLang="en-US" sz="1400" b="1" kern="0" dirty="0">
                <a:highlight>
                  <a:srgbClr val="FFFF00"/>
                </a:highlight>
              </a:rPr>
              <a:t>m</a:t>
            </a:r>
            <a:endParaRPr lang="en-GB" sz="1400" b="1" kern="0" dirty="0">
              <a:highlight>
                <a:srgbClr val="FFFF00"/>
              </a:highlight>
            </a:endParaRPr>
          </a:p>
        </p:txBody>
      </p:sp>
      <p:sp>
        <p:nvSpPr>
          <p:cNvPr id="2" name="TextBox 1">
            <a:extLst>
              <a:ext uri="{FF2B5EF4-FFF2-40B4-BE49-F238E27FC236}">
                <a16:creationId xmlns:a16="http://schemas.microsoft.com/office/drawing/2014/main" id="{333ECDD6-E364-9B52-A22B-0F6EBC2D70F1}"/>
              </a:ext>
            </a:extLst>
          </p:cNvPr>
          <p:cNvSpPr txBox="1"/>
          <p:nvPr/>
        </p:nvSpPr>
        <p:spPr>
          <a:xfrm>
            <a:off x="7496175" y="6213475"/>
            <a:ext cx="2589213" cy="215900"/>
          </a:xfrm>
          <a:prstGeom prst="rect">
            <a:avLst/>
          </a:prstGeom>
          <a:noFill/>
        </p:spPr>
        <p:txBody>
          <a:bodyPr wrap="square" rtlCol="0">
            <a:spAutoFit/>
          </a:bodyPr>
          <a:lstStyle/>
          <a:p>
            <a:pPr algn="r"/>
            <a:r>
              <a:rPr lang="en-GB" sz="800">
                <a:latin typeface="+mn-lt"/>
              </a:rPr>
              <a:t>CPM = Cost/ Impressions x 1000</a:t>
            </a:r>
            <a:endParaRPr lang="en-GB" sz="800" b="1">
              <a:latin typeface="+mn-lt"/>
            </a:endParaRPr>
          </a:p>
        </p:txBody>
      </p:sp>
      <p:sp>
        <p:nvSpPr>
          <p:cNvPr id="4" name="Title 3">
            <a:extLst>
              <a:ext uri="{FF2B5EF4-FFF2-40B4-BE49-F238E27FC236}">
                <a16:creationId xmlns:a16="http://schemas.microsoft.com/office/drawing/2014/main" id="{B2962CDA-43F2-7CFD-6801-3BF05D43E85B}"/>
              </a:ext>
            </a:extLst>
          </p:cNvPr>
          <p:cNvSpPr>
            <a:spLocks noGrp="1"/>
          </p:cNvSpPr>
          <p:nvPr>
            <p:ph type="title"/>
          </p:nvPr>
        </p:nvSpPr>
        <p:spPr>
          <a:xfrm>
            <a:off x="607368" y="292949"/>
            <a:ext cx="8365810" cy="1397739"/>
          </a:xfrm>
        </p:spPr>
        <p:txBody>
          <a:bodyPr vert="horz"/>
          <a:lstStyle/>
          <a:p>
            <a:r>
              <a:rPr lang="de-DE"/>
              <a:t>Origin can tell us which channel delivered the greatest </a:t>
            </a:r>
            <a:r>
              <a:rPr lang="de-DE">
                <a:solidFill>
                  <a:schemeClr val="accent2"/>
                </a:solidFill>
              </a:rPr>
              <a:t>unique reach </a:t>
            </a:r>
            <a:r>
              <a:rPr lang="de-DE"/>
              <a:t>(i.e. Individuals that were not reached via any other platform)</a:t>
            </a:r>
            <a:br>
              <a:rPr lang="de-DE"/>
            </a:br>
            <a:r>
              <a:rPr lang="de-DE" sz="1800" b="0" i="0" u="none" strike="noStrike">
                <a:solidFill>
                  <a:srgbClr val="1C3B51"/>
                </a:solidFill>
                <a:effectLst/>
                <a:latin typeface="Segoe UI Semibold" panose="020B0702040204020203" pitchFamily="34" charset="0"/>
              </a:rPr>
              <a:t>If you overlay cost you can see which channels are delivering most cost efficient unique reach</a:t>
            </a:r>
            <a:endParaRPr lang="de-DE"/>
          </a:p>
        </p:txBody>
      </p:sp>
      <p:sp>
        <p:nvSpPr>
          <p:cNvPr id="1027" name="Rectangle 1026">
            <a:extLst>
              <a:ext uri="{FF2B5EF4-FFF2-40B4-BE49-F238E27FC236}">
                <a16:creationId xmlns:a16="http://schemas.microsoft.com/office/drawing/2014/main" id="{CE425FF0-9FFC-BFC0-5DDD-83A835414820}"/>
              </a:ext>
            </a:extLst>
          </p:cNvPr>
          <p:cNvSpPr/>
          <p:nvPr>
            <p:custDataLst>
              <p:tags r:id="rId7"/>
            </p:custDataLst>
          </p:nvPr>
        </p:nvSpPr>
        <p:spPr bwMode="auto">
          <a:xfrm>
            <a:off x="8451850" y="3662242"/>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Rectangle 1027">
            <a:extLst>
              <a:ext uri="{FF2B5EF4-FFF2-40B4-BE49-F238E27FC236}">
                <a16:creationId xmlns:a16="http://schemas.microsoft.com/office/drawing/2014/main" id="{C8F9F0FA-70C7-DE2E-7A87-1FA9D68D70CD}"/>
              </a:ext>
            </a:extLst>
          </p:cNvPr>
          <p:cNvSpPr/>
          <p:nvPr>
            <p:custDataLst>
              <p:tags r:id="rId8"/>
            </p:custDataLst>
          </p:nvPr>
        </p:nvSpPr>
        <p:spPr bwMode="auto">
          <a:xfrm>
            <a:off x="8451850" y="3201461"/>
            <a:ext cx="214313" cy="160337"/>
          </a:xfrm>
          <a:prstGeom prst="rect">
            <a:avLst/>
          </a:prstGeom>
          <a:solidFill>
            <a:schemeClr val="accent5"/>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Rectangle 1028">
            <a:extLst>
              <a:ext uri="{FF2B5EF4-FFF2-40B4-BE49-F238E27FC236}">
                <a16:creationId xmlns:a16="http://schemas.microsoft.com/office/drawing/2014/main" id="{529F3975-E671-37E5-4A98-900CBAB52181}"/>
              </a:ext>
            </a:extLst>
          </p:cNvPr>
          <p:cNvSpPr/>
          <p:nvPr>
            <p:custDataLst>
              <p:tags r:id="rId9"/>
            </p:custDataLst>
          </p:nvPr>
        </p:nvSpPr>
        <p:spPr bwMode="auto">
          <a:xfrm>
            <a:off x="8451850" y="3434823"/>
            <a:ext cx="214313" cy="160338"/>
          </a:xfrm>
          <a:prstGeom prst="rect">
            <a:avLst/>
          </a:prstGeom>
          <a:solidFill>
            <a:srgbClr val="0066B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Rectangle 1029">
            <a:extLst>
              <a:ext uri="{FF2B5EF4-FFF2-40B4-BE49-F238E27FC236}">
                <a16:creationId xmlns:a16="http://schemas.microsoft.com/office/drawing/2014/main" id="{577B1532-EF4B-38B8-B2D7-BAF2B5B7702B}"/>
              </a:ext>
            </a:extLst>
          </p:cNvPr>
          <p:cNvSpPr/>
          <p:nvPr>
            <p:custDataLst>
              <p:tags r:id="rId10"/>
            </p:custDataLst>
          </p:nvPr>
        </p:nvSpPr>
        <p:spPr bwMode="auto">
          <a:xfrm>
            <a:off x="8451850" y="3875088"/>
            <a:ext cx="214313" cy="160337"/>
          </a:xfrm>
          <a:prstGeom prst="rect">
            <a:avLst/>
          </a:prstGeom>
          <a:solidFill>
            <a:srgbClr val="DDDDDD"/>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15000"/>
                  </a:schemeClr>
                </a:solidFill>
                <a:prstDash val="solid"/>
                <a:round/>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 Placeholder 7">
            <a:extLst>
              <a:ext uri="{FF2B5EF4-FFF2-40B4-BE49-F238E27FC236}">
                <a16:creationId xmlns:a16="http://schemas.microsoft.com/office/drawing/2014/main" id="{497DE699-80B3-37B3-6BF4-33BA6587E3DD}"/>
              </a:ext>
            </a:extLst>
          </p:cNvPr>
          <p:cNvSpPr>
            <a:spLocks noGrp="1"/>
          </p:cNvSpPr>
          <p:nvPr>
            <p:custDataLst>
              <p:tags r:id="rId11"/>
            </p:custDataLst>
          </p:nvPr>
        </p:nvSpPr>
        <p:spPr bwMode="auto">
          <a:xfrm>
            <a:off x="8716963" y="3657481"/>
            <a:ext cx="16795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r>
              <a:rPr lang="en-GB" sz="1200" kern="0">
                <a:highlight>
                  <a:srgbClr val="FFFF00"/>
                </a:highlight>
              </a:rPr>
              <a:t>Vendor 3 Unique Audience</a:t>
            </a:r>
          </a:p>
        </p:txBody>
      </p:sp>
      <p:sp>
        <p:nvSpPr>
          <p:cNvPr id="126" name="Text Placeholder 7">
            <a:extLst>
              <a:ext uri="{FF2B5EF4-FFF2-40B4-BE49-F238E27FC236}">
                <a16:creationId xmlns:a16="http://schemas.microsoft.com/office/drawing/2014/main" id="{16B81EED-E94C-9DE2-AF56-05BF7E4143DC}"/>
              </a:ext>
            </a:extLst>
          </p:cNvPr>
          <p:cNvSpPr>
            <a:spLocks noGrp="1"/>
          </p:cNvSpPr>
          <p:nvPr>
            <p:custDataLst>
              <p:tags r:id="rId12"/>
            </p:custDataLst>
          </p:nvPr>
        </p:nvSpPr>
        <p:spPr bwMode="auto">
          <a:xfrm>
            <a:off x="8716963" y="3196699"/>
            <a:ext cx="18097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r>
              <a:rPr lang="en-GB" altLang="en-US" sz="1200" kern="0">
                <a:effectLst/>
                <a:highlight>
                  <a:srgbClr val="FFFF00"/>
                </a:highlight>
              </a:rPr>
              <a:t>Vendor 1 Unique Audience</a:t>
            </a:r>
            <a:endParaRPr lang="en-GB" sz="1200" kern="0">
              <a:highlight>
                <a:srgbClr val="FFFF00"/>
              </a:highlight>
            </a:endParaRPr>
          </a:p>
        </p:txBody>
      </p:sp>
      <p:sp>
        <p:nvSpPr>
          <p:cNvPr id="1024" name="Text Placeholder 7">
            <a:extLst>
              <a:ext uri="{FF2B5EF4-FFF2-40B4-BE49-F238E27FC236}">
                <a16:creationId xmlns:a16="http://schemas.microsoft.com/office/drawing/2014/main" id="{E6479244-476D-7BA5-971D-59FBAEF3C38D}"/>
              </a:ext>
            </a:extLst>
          </p:cNvPr>
          <p:cNvSpPr>
            <a:spLocks noGrp="1"/>
          </p:cNvSpPr>
          <p:nvPr>
            <p:custDataLst>
              <p:tags r:id="rId13"/>
            </p:custDataLst>
          </p:nvPr>
        </p:nvSpPr>
        <p:spPr bwMode="auto">
          <a:xfrm>
            <a:off x="8716963" y="3430062"/>
            <a:ext cx="15367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r>
              <a:rPr lang="en-GB" altLang="en-US" sz="1200" kern="0">
                <a:effectLst/>
                <a:highlight>
                  <a:srgbClr val="FFFF00"/>
                </a:highlight>
              </a:rPr>
              <a:t>Vendor 2 Unique Audience</a:t>
            </a:r>
            <a:endParaRPr lang="en-GB" sz="1200" kern="0">
              <a:highlight>
                <a:srgbClr val="FFFF00"/>
              </a:highlight>
            </a:endParaRPr>
          </a:p>
        </p:txBody>
      </p:sp>
      <p:sp>
        <p:nvSpPr>
          <p:cNvPr id="1025" name="Text Placeholder 7">
            <a:extLst>
              <a:ext uri="{FF2B5EF4-FFF2-40B4-BE49-F238E27FC236}">
                <a16:creationId xmlns:a16="http://schemas.microsoft.com/office/drawing/2014/main" id="{F4695E4F-E483-374A-32C5-E78DF460AB41}"/>
              </a:ext>
            </a:extLst>
          </p:cNvPr>
          <p:cNvSpPr>
            <a:spLocks noGrp="1"/>
          </p:cNvSpPr>
          <p:nvPr>
            <p:custDataLst>
              <p:tags r:id="rId14"/>
            </p:custDataLst>
          </p:nvPr>
        </p:nvSpPr>
        <p:spPr bwMode="auto">
          <a:xfrm>
            <a:off x="8716962" y="3870326"/>
            <a:ext cx="2652879"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fld id="{878863A1-C33A-44FF-8BAE-7B9AEF2CEF30}" type="datetime'D''u''''p''''licat''e''''''''''d A''ud''i''e''''n''''''''c''e'">
              <a:rPr lang="en-GB" altLang="en-US" sz="1200" kern="0" smtClean="0">
                <a:effectLst/>
                <a:highlight>
                  <a:srgbClr val="FFFF00"/>
                </a:highlight>
              </a:rPr>
              <a:pPr lvl="1">
                <a:spcBef>
                  <a:spcPct val="0"/>
                </a:spcBef>
                <a:spcAft>
                  <a:spcPct val="0"/>
                </a:spcAft>
              </a:pPr>
              <a:t>Duplicated Audience</a:t>
            </a:fld>
            <a:r>
              <a:rPr lang="en-GB" altLang="en-US" sz="1200" kern="0" dirty="0">
                <a:effectLst/>
                <a:highlight>
                  <a:srgbClr val="FFFF00"/>
                </a:highlight>
              </a:rPr>
              <a:t> &amp; Cross Platform</a:t>
            </a:r>
            <a:endParaRPr lang="en-GB" sz="1200" kern="0" dirty="0">
              <a:highlight>
                <a:srgbClr val="FFFF00"/>
              </a:highlight>
            </a:endParaRPr>
          </a:p>
        </p:txBody>
      </p:sp>
      <p:sp>
        <p:nvSpPr>
          <p:cNvPr id="6" name="TextBox 5">
            <a:extLst>
              <a:ext uri="{FF2B5EF4-FFF2-40B4-BE49-F238E27FC236}">
                <a16:creationId xmlns:a16="http://schemas.microsoft.com/office/drawing/2014/main" id="{A85F247D-D284-E6A8-3B7E-5BD2603F4FBD}"/>
              </a:ext>
            </a:extLst>
          </p:cNvPr>
          <p:cNvSpPr txBox="1"/>
          <p:nvPr/>
        </p:nvSpPr>
        <p:spPr>
          <a:xfrm>
            <a:off x="12401633" y="369451"/>
            <a:ext cx="3264068" cy="6370975"/>
          </a:xfrm>
          <a:prstGeom prst="rect">
            <a:avLst/>
          </a:prstGeom>
          <a:solidFill>
            <a:srgbClr val="FFFF00"/>
          </a:solidFill>
        </p:spPr>
        <p:txBody>
          <a:bodyPr wrap="square" rtlCol="0">
            <a:spAutoFit/>
          </a:bodyPr>
          <a:lstStyle/>
          <a:p>
            <a:pPr algn="l"/>
            <a:r>
              <a:rPr lang="en-GB" sz="2400" dirty="0">
                <a:latin typeface="+mn-lt"/>
              </a:rPr>
              <a:t>Copy your data over into the data sheet behind this chart.  The numbers in the bar chart should update.</a:t>
            </a:r>
          </a:p>
          <a:p>
            <a:pPr algn="l"/>
            <a:endParaRPr lang="en-GB" sz="2400" dirty="0"/>
          </a:p>
          <a:p>
            <a:pPr algn="l"/>
            <a:r>
              <a:rPr lang="en-GB" sz="2400" dirty="0">
                <a:latin typeface="+mn-lt"/>
              </a:rPr>
              <a:t>The key is a manual text box update, and the total numbers at the top of the bars are also text boxes.  If you wanted to add % text boxes manually, you could, for example Vendor 1, delivers 71% unique reach (22.1m is 71% of 31m) </a:t>
            </a:r>
          </a:p>
        </p:txBody>
      </p:sp>
      <p:sp>
        <p:nvSpPr>
          <p:cNvPr id="7" name="TextBox 6">
            <a:extLst>
              <a:ext uri="{FF2B5EF4-FFF2-40B4-BE49-F238E27FC236}">
                <a16:creationId xmlns:a16="http://schemas.microsoft.com/office/drawing/2014/main" id="{487AB12B-C24E-58A3-C739-E4E8A8CCE0E6}"/>
              </a:ext>
            </a:extLst>
          </p:cNvPr>
          <p:cNvSpPr txBox="1"/>
          <p:nvPr/>
        </p:nvSpPr>
        <p:spPr>
          <a:xfrm>
            <a:off x="3813089" y="4151081"/>
            <a:ext cx="567523" cy="276999"/>
          </a:xfrm>
          <a:prstGeom prst="rect">
            <a:avLst/>
          </a:prstGeom>
          <a:noFill/>
        </p:spPr>
        <p:txBody>
          <a:bodyPr wrap="square" rtlCol="0">
            <a:spAutoFit/>
          </a:bodyPr>
          <a:lstStyle/>
          <a:p>
            <a:pPr algn="ctr"/>
            <a:r>
              <a:rPr lang="en-GB" sz="1200" b="1" dirty="0">
                <a:solidFill>
                  <a:schemeClr val="tx1"/>
                </a:solidFill>
                <a:highlight>
                  <a:srgbClr val="FFFF00"/>
                </a:highlight>
                <a:latin typeface="+mn-lt"/>
              </a:rPr>
              <a:t>71%</a:t>
            </a:r>
          </a:p>
        </p:txBody>
      </p:sp>
    </p:spTree>
    <p:extLst>
      <p:ext uri="{BB962C8B-B14F-4D97-AF65-F5344CB8AC3E}">
        <p14:creationId xmlns:p14="http://schemas.microsoft.com/office/powerpoint/2010/main" val="34480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561E1-2C7F-7550-D5F1-9BC8E7E2353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7648929-D3AD-2EA6-4F93-8D6402E2921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3" imgW="7772400" imgH="10058400" progId="TCLayout.ActiveDocument.1">
                  <p:embed/>
                </p:oleObj>
              </mc:Choice>
              <mc:Fallback>
                <p:oleObj name="think-cell Slide" r:id="rId13" imgW="7772400" imgH="10058400" progId="TCLayout.ActiveDocument.1">
                  <p:embed/>
                  <p:pic>
                    <p:nvPicPr>
                      <p:cNvPr id="3" name="think-cell data - do not delete" hidden="1">
                        <a:extLst>
                          <a:ext uri="{FF2B5EF4-FFF2-40B4-BE49-F238E27FC236}">
                            <a16:creationId xmlns:a16="http://schemas.microsoft.com/office/drawing/2014/main" id="{07648929-D3AD-2EA6-4F93-8D6402E29216}"/>
                          </a:ext>
                        </a:extLst>
                      </p:cNvPr>
                      <p:cNvPicPr/>
                      <p:nvPr/>
                    </p:nvPicPr>
                    <p:blipFill>
                      <a:blip r:embed="rId14"/>
                      <a:stretch>
                        <a:fillRect/>
                      </a:stretch>
                    </p:blipFill>
                    <p:spPr>
                      <a:xfrm>
                        <a:off x="1588" y="1588"/>
                        <a:ext cx="1227"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566FA693-1113-6C4B-E406-88901963AF85}"/>
              </a:ext>
            </a:extLst>
          </p:cNvPr>
          <p:cNvCxnSpPr/>
          <p:nvPr>
            <p:custDataLst>
              <p:tags r:id="rId2"/>
            </p:custDataLst>
          </p:nvPr>
        </p:nvCxnSpPr>
        <p:spPr bwMode="auto">
          <a:xfrm>
            <a:off x="1622425" y="3109158"/>
            <a:ext cx="6429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7BA198B-2256-2102-737C-8CE4B0BC67A8}"/>
              </a:ext>
            </a:extLst>
          </p:cNvPr>
          <p:cNvCxnSpPr/>
          <p:nvPr>
            <p:custDataLst>
              <p:tags r:id="rId3"/>
            </p:custDataLst>
          </p:nvPr>
        </p:nvCxnSpPr>
        <p:spPr bwMode="auto">
          <a:xfrm>
            <a:off x="3070225" y="3511880"/>
            <a:ext cx="6429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7" name="Chart 36">
            <a:extLst>
              <a:ext uri="{FF2B5EF4-FFF2-40B4-BE49-F238E27FC236}">
                <a16:creationId xmlns:a16="http://schemas.microsoft.com/office/drawing/2014/main" id="{470A5995-671A-F0ED-2F69-303D4984FD89}"/>
              </a:ext>
            </a:extLst>
          </p:cNvPr>
          <p:cNvGraphicFramePr/>
          <p:nvPr>
            <p:custDataLst>
              <p:tags r:id="rId4"/>
            </p:custDataLst>
            <p:extLst>
              <p:ext uri="{D42A27DB-BD31-4B8C-83A1-F6EECF244321}">
                <p14:modId xmlns:p14="http://schemas.microsoft.com/office/powerpoint/2010/main" val="2881793484"/>
              </p:ext>
            </p:extLst>
          </p:nvPr>
        </p:nvGraphicFramePr>
        <p:xfrm>
          <a:off x="412750" y="3092116"/>
          <a:ext cx="4511675" cy="2754018"/>
        </p:xfrm>
        <a:graphic>
          <a:graphicData uri="http://schemas.openxmlformats.org/drawingml/2006/chart">
            <c:chart xmlns:c="http://schemas.openxmlformats.org/drawingml/2006/chart" xmlns:r="http://schemas.openxmlformats.org/officeDocument/2006/relationships" r:id="rId15"/>
          </a:graphicData>
        </a:graphic>
      </p:graphicFrame>
      <p:sp>
        <p:nvSpPr>
          <p:cNvPr id="64" name="Text Placeholder 7">
            <a:extLst>
              <a:ext uri="{FF2B5EF4-FFF2-40B4-BE49-F238E27FC236}">
                <a16:creationId xmlns:a16="http://schemas.microsoft.com/office/drawing/2014/main" id="{F3856C9F-3ECE-571C-26DE-D1123296B4F1}"/>
              </a:ext>
            </a:extLst>
          </p:cNvPr>
          <p:cNvSpPr>
            <a:spLocks noGrp="1"/>
          </p:cNvSpPr>
          <p:nvPr>
            <p:custDataLst>
              <p:tags r:id="rId5"/>
            </p:custDataLst>
          </p:nvPr>
        </p:nvSpPr>
        <p:spPr bwMode="gray">
          <a:xfrm>
            <a:off x="987425" y="4237038"/>
            <a:ext cx="465138" cy="244475"/>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28575" tIns="0" rIns="28575"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lgn="ctr">
              <a:spcBef>
                <a:spcPct val="0"/>
              </a:spcBef>
              <a:spcAft>
                <a:spcPct val="0"/>
              </a:spcAft>
            </a:pPr>
            <a:endParaRPr lang="en-GB" sz="1600" b="1" kern="0" dirty="0">
              <a:solidFill>
                <a:schemeClr val="bg1"/>
              </a:solidFill>
            </a:endParaRPr>
          </a:p>
        </p:txBody>
      </p:sp>
      <p:cxnSp>
        <p:nvCxnSpPr>
          <p:cNvPr id="102" name="Straight Connector 101">
            <a:extLst>
              <a:ext uri="{FF2B5EF4-FFF2-40B4-BE49-F238E27FC236}">
                <a16:creationId xmlns:a16="http://schemas.microsoft.com/office/drawing/2014/main" id="{87824B7D-0311-4D15-ADEE-46C8AE8C59A6}"/>
              </a:ext>
            </a:extLst>
          </p:cNvPr>
          <p:cNvCxnSpPr/>
          <p:nvPr>
            <p:custDataLst>
              <p:tags r:id="rId6"/>
            </p:custDataLst>
          </p:nvPr>
        </p:nvCxnSpPr>
        <p:spPr bwMode="auto">
          <a:xfrm>
            <a:off x="6337300" y="3539124"/>
            <a:ext cx="5794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6F2AF249-ECBD-630C-6087-413C3CFB472C}"/>
              </a:ext>
            </a:extLst>
          </p:cNvPr>
          <p:cNvCxnSpPr/>
          <p:nvPr>
            <p:custDataLst>
              <p:tags r:id="rId7"/>
            </p:custDataLst>
          </p:nvPr>
        </p:nvCxnSpPr>
        <p:spPr bwMode="auto">
          <a:xfrm>
            <a:off x="7642225" y="4513867"/>
            <a:ext cx="5794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8B92099C-2277-1FD5-6709-9509452454AA}"/>
              </a:ext>
            </a:extLst>
          </p:cNvPr>
          <p:cNvCxnSpPr/>
          <p:nvPr>
            <p:custDataLst>
              <p:tags r:id="rId8"/>
            </p:custDataLst>
          </p:nvPr>
        </p:nvCxnSpPr>
        <p:spPr bwMode="auto">
          <a:xfrm>
            <a:off x="8947150" y="4630371"/>
            <a:ext cx="5794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A897C210-8073-67F9-EB25-97669D1F06D7}"/>
              </a:ext>
            </a:extLst>
          </p:cNvPr>
          <p:cNvCxnSpPr/>
          <p:nvPr>
            <p:custDataLst>
              <p:tags r:id="rId9"/>
            </p:custDataLst>
          </p:nvPr>
        </p:nvCxnSpPr>
        <p:spPr bwMode="auto">
          <a:xfrm>
            <a:off x="10252075" y="4905625"/>
            <a:ext cx="5794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4" name="Chart 53">
            <a:extLst>
              <a:ext uri="{FF2B5EF4-FFF2-40B4-BE49-F238E27FC236}">
                <a16:creationId xmlns:a16="http://schemas.microsoft.com/office/drawing/2014/main" id="{0FE0D800-F22B-419C-EB79-375D446075C3}"/>
              </a:ext>
            </a:extLst>
          </p:cNvPr>
          <p:cNvGraphicFramePr/>
          <p:nvPr>
            <p:custDataLst>
              <p:tags r:id="rId10"/>
            </p:custDataLst>
            <p:extLst>
              <p:ext uri="{D42A27DB-BD31-4B8C-83A1-F6EECF244321}">
                <p14:modId xmlns:p14="http://schemas.microsoft.com/office/powerpoint/2010/main" val="3975342731"/>
              </p:ext>
            </p:extLst>
          </p:nvPr>
        </p:nvGraphicFramePr>
        <p:xfrm>
          <a:off x="5240338" y="3552826"/>
          <a:ext cx="6689725" cy="2293308"/>
        </p:xfrm>
        <a:graphic>
          <a:graphicData uri="http://schemas.openxmlformats.org/drawingml/2006/chart">
            <c:chart xmlns:c="http://schemas.openxmlformats.org/drawingml/2006/chart" xmlns:r="http://schemas.openxmlformats.org/officeDocument/2006/relationships" r:id="rId16"/>
          </a:graphicData>
        </a:graphic>
      </p:graphicFrame>
      <p:sp>
        <p:nvSpPr>
          <p:cNvPr id="1051" name="Isosceles Triangle 1050">
            <a:extLst>
              <a:ext uri="{FF2B5EF4-FFF2-40B4-BE49-F238E27FC236}">
                <a16:creationId xmlns:a16="http://schemas.microsoft.com/office/drawing/2014/main" id="{931AF275-9142-CD31-0EF2-0F0B03328BDA}"/>
              </a:ext>
            </a:extLst>
          </p:cNvPr>
          <p:cNvSpPr/>
          <p:nvPr/>
        </p:nvSpPr>
        <p:spPr>
          <a:xfrm rot="5400000">
            <a:off x="4492048" y="4288774"/>
            <a:ext cx="1136505" cy="3569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TextBox 1055">
            <a:extLst>
              <a:ext uri="{FF2B5EF4-FFF2-40B4-BE49-F238E27FC236}">
                <a16:creationId xmlns:a16="http://schemas.microsoft.com/office/drawing/2014/main" id="{88728804-F5D7-EF77-DE12-529094C5627B}"/>
              </a:ext>
            </a:extLst>
          </p:cNvPr>
          <p:cNvSpPr txBox="1"/>
          <p:nvPr/>
        </p:nvSpPr>
        <p:spPr>
          <a:xfrm>
            <a:off x="737746" y="2002283"/>
            <a:ext cx="4511675" cy="492443"/>
          </a:xfrm>
          <a:prstGeom prst="rect">
            <a:avLst/>
          </a:prstGeom>
          <a:noFill/>
        </p:spPr>
        <p:txBody>
          <a:bodyPr wrap="square" rtlCol="0">
            <a:spAutoFit/>
          </a:bodyPr>
          <a:lstStyle/>
          <a:p>
            <a:pPr algn="l"/>
            <a:r>
              <a:rPr lang="en-GB" sz="1400" b="1">
                <a:solidFill>
                  <a:schemeClr val="accent2"/>
                </a:solidFill>
                <a:latin typeface="+mj-lt"/>
              </a:rPr>
              <a:t>Gross Audience Deduplication</a:t>
            </a:r>
          </a:p>
          <a:p>
            <a:pPr algn="l"/>
            <a:r>
              <a:rPr lang="en-GB" sz="1200" i="1"/>
              <a:t>Adults Millions</a:t>
            </a:r>
            <a:endParaRPr lang="en-GB" sz="1600" i="1">
              <a:solidFill>
                <a:schemeClr val="tx1"/>
              </a:solidFill>
              <a:latin typeface="+mn-lt"/>
            </a:endParaRPr>
          </a:p>
        </p:txBody>
      </p:sp>
      <p:sp>
        <p:nvSpPr>
          <p:cNvPr id="1058" name="TextBox 1057">
            <a:extLst>
              <a:ext uri="{FF2B5EF4-FFF2-40B4-BE49-F238E27FC236}">
                <a16:creationId xmlns:a16="http://schemas.microsoft.com/office/drawing/2014/main" id="{B406C720-2EC3-0C7E-B4EB-F6ECF380AACE}"/>
              </a:ext>
            </a:extLst>
          </p:cNvPr>
          <p:cNvSpPr txBox="1"/>
          <p:nvPr/>
        </p:nvSpPr>
        <p:spPr>
          <a:xfrm>
            <a:off x="5577071" y="2002283"/>
            <a:ext cx="4511675" cy="492443"/>
          </a:xfrm>
          <a:prstGeom prst="rect">
            <a:avLst/>
          </a:prstGeom>
          <a:noFill/>
        </p:spPr>
        <p:txBody>
          <a:bodyPr wrap="square" rtlCol="0">
            <a:spAutoFit/>
          </a:bodyPr>
          <a:lstStyle/>
          <a:p>
            <a:pPr algn="l"/>
            <a:r>
              <a:rPr lang="en-GB" sz="1400">
                <a:solidFill>
                  <a:schemeClr val="accent2"/>
                </a:solidFill>
                <a:latin typeface="+mj-lt"/>
              </a:rPr>
              <a:t>Breakdown of Total Net Campaign Reach</a:t>
            </a:r>
          </a:p>
          <a:p>
            <a:pPr algn="l"/>
            <a:r>
              <a:rPr lang="en-GB" sz="1200" i="1"/>
              <a:t>Adults Millions</a:t>
            </a:r>
            <a:endParaRPr lang="en-GB" sz="1600" i="1">
              <a:solidFill>
                <a:schemeClr val="tx1"/>
              </a:solidFill>
              <a:latin typeface="+mn-lt"/>
            </a:endParaRPr>
          </a:p>
        </p:txBody>
      </p:sp>
      <p:sp>
        <p:nvSpPr>
          <p:cNvPr id="1064" name="Rectangle: Rounded Corners 1063">
            <a:extLst>
              <a:ext uri="{FF2B5EF4-FFF2-40B4-BE49-F238E27FC236}">
                <a16:creationId xmlns:a16="http://schemas.microsoft.com/office/drawing/2014/main" id="{3AF4E43F-AB1C-E9ED-38FD-81815E4A3DBD}"/>
              </a:ext>
            </a:extLst>
          </p:cNvPr>
          <p:cNvSpPr/>
          <p:nvPr/>
        </p:nvSpPr>
        <p:spPr>
          <a:xfrm>
            <a:off x="6707187" y="2788094"/>
            <a:ext cx="3749675" cy="3447594"/>
          </a:xfrm>
          <a:prstGeom prst="roundRect">
            <a:avLst>
              <a:gd name="adj" fmla="val 3435"/>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TextBox 1065">
            <a:extLst>
              <a:ext uri="{FF2B5EF4-FFF2-40B4-BE49-F238E27FC236}">
                <a16:creationId xmlns:a16="http://schemas.microsoft.com/office/drawing/2014/main" id="{9A7E4226-E240-1D9A-EC22-905837C99F7D}"/>
              </a:ext>
            </a:extLst>
          </p:cNvPr>
          <p:cNvSpPr txBox="1"/>
          <p:nvPr/>
        </p:nvSpPr>
        <p:spPr>
          <a:xfrm>
            <a:off x="6948939" y="2788094"/>
            <a:ext cx="3487286" cy="646331"/>
          </a:xfrm>
          <a:prstGeom prst="rect">
            <a:avLst/>
          </a:prstGeom>
          <a:noFill/>
        </p:spPr>
        <p:txBody>
          <a:bodyPr wrap="square" rtlCol="0">
            <a:spAutoFit/>
          </a:bodyPr>
          <a:lstStyle/>
          <a:p>
            <a:pPr algn="r"/>
            <a:r>
              <a:rPr lang="en-GB" sz="1200" dirty="0">
                <a:latin typeface="+mn-lt"/>
              </a:rPr>
              <a:t>Adults reached uniquely via a single vendor platform accounted for </a:t>
            </a:r>
            <a:r>
              <a:rPr lang="en-GB" sz="1200" b="1" dirty="0">
                <a:highlight>
                  <a:srgbClr val="FFFF00"/>
                </a:highlight>
                <a:latin typeface="+mn-lt"/>
              </a:rPr>
              <a:t>31.1m Adults</a:t>
            </a:r>
            <a:r>
              <a:rPr lang="en-GB" sz="1200" b="1" dirty="0">
                <a:latin typeface="+mn-lt"/>
              </a:rPr>
              <a:t> or </a:t>
            </a:r>
            <a:r>
              <a:rPr lang="en-GB" sz="1200" b="1" dirty="0">
                <a:highlight>
                  <a:srgbClr val="FFFF00"/>
                </a:highlight>
                <a:latin typeface="+mn-lt"/>
              </a:rPr>
              <a:t>78%</a:t>
            </a:r>
            <a:r>
              <a:rPr lang="en-GB" sz="1200" b="1" dirty="0">
                <a:latin typeface="+mn-lt"/>
              </a:rPr>
              <a:t> of the Total Net Campaign Reach</a:t>
            </a:r>
          </a:p>
        </p:txBody>
      </p:sp>
      <p:sp>
        <p:nvSpPr>
          <p:cNvPr id="2" name="Title 1">
            <a:extLst>
              <a:ext uri="{FF2B5EF4-FFF2-40B4-BE49-F238E27FC236}">
                <a16:creationId xmlns:a16="http://schemas.microsoft.com/office/drawing/2014/main" id="{F6A4BC17-068E-FD88-2FFB-AD290A978A77}"/>
              </a:ext>
            </a:extLst>
          </p:cNvPr>
          <p:cNvSpPr>
            <a:spLocks noGrp="1"/>
          </p:cNvSpPr>
          <p:nvPr>
            <p:ph type="title"/>
          </p:nvPr>
        </p:nvSpPr>
        <p:spPr>
          <a:xfrm>
            <a:off x="607367" y="292949"/>
            <a:ext cx="9108134" cy="1397739"/>
          </a:xfrm>
        </p:spPr>
        <p:txBody>
          <a:bodyPr vert="horz"/>
          <a:lstStyle/>
          <a:p>
            <a:r>
              <a:rPr lang="en-GB"/>
              <a:t>Of all those individuals that saw your campaign at least once (</a:t>
            </a:r>
            <a:r>
              <a:rPr lang="en-GB">
                <a:solidFill>
                  <a:schemeClr val="accent2"/>
                </a:solidFill>
              </a:rPr>
              <a:t>the Total Net Campaign Reach</a:t>
            </a:r>
            <a:r>
              <a:rPr lang="en-GB"/>
              <a:t>) Origin then measures the </a:t>
            </a:r>
            <a:r>
              <a:rPr lang="en-GB">
                <a:solidFill>
                  <a:schemeClr val="accent2"/>
                </a:solidFill>
              </a:rPr>
              <a:t>cross-over</a:t>
            </a:r>
            <a:r>
              <a:rPr lang="en-GB"/>
              <a:t> of vendors on your plan​</a:t>
            </a:r>
            <a:endParaRPr lang="de-DE"/>
          </a:p>
        </p:txBody>
      </p:sp>
      <p:sp>
        <p:nvSpPr>
          <p:cNvPr id="4" name="Rectangle: Rounded Corners 3">
            <a:extLst>
              <a:ext uri="{FF2B5EF4-FFF2-40B4-BE49-F238E27FC236}">
                <a16:creationId xmlns:a16="http://schemas.microsoft.com/office/drawing/2014/main" id="{B405F23A-EA72-2468-455A-A0AF5ECCB2D2}"/>
              </a:ext>
            </a:extLst>
          </p:cNvPr>
          <p:cNvSpPr/>
          <p:nvPr/>
        </p:nvSpPr>
        <p:spPr>
          <a:xfrm>
            <a:off x="10563394" y="2791249"/>
            <a:ext cx="1383368" cy="3447594"/>
          </a:xfrm>
          <a:prstGeom prst="roundRect">
            <a:avLst>
              <a:gd name="adj" fmla="val 3435"/>
            </a:avLst>
          </a:prstGeom>
          <a:noFill/>
          <a:ln w="1905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3816755-AAF6-EB3A-FA9E-D1A36D32FB01}"/>
              </a:ext>
            </a:extLst>
          </p:cNvPr>
          <p:cNvSpPr txBox="1"/>
          <p:nvPr/>
        </p:nvSpPr>
        <p:spPr>
          <a:xfrm>
            <a:off x="10573760" y="2806321"/>
            <a:ext cx="1383368" cy="1200329"/>
          </a:xfrm>
          <a:prstGeom prst="rect">
            <a:avLst/>
          </a:prstGeom>
          <a:noFill/>
        </p:spPr>
        <p:txBody>
          <a:bodyPr wrap="square" rtlCol="0">
            <a:spAutoFit/>
          </a:bodyPr>
          <a:lstStyle/>
          <a:p>
            <a:pPr algn="r"/>
            <a:r>
              <a:rPr lang="en-GB" sz="1200" b="1" dirty="0">
                <a:highlight>
                  <a:srgbClr val="FFFF00"/>
                </a:highlight>
              </a:rPr>
              <a:t>9</a:t>
            </a:r>
            <a:r>
              <a:rPr lang="en-GB" sz="1200" b="1" dirty="0">
                <a:highlight>
                  <a:srgbClr val="FFFF00"/>
                </a:highlight>
                <a:latin typeface="+mn-lt"/>
              </a:rPr>
              <a:t>m</a:t>
            </a:r>
            <a:r>
              <a:rPr lang="en-GB" sz="1200" b="1" dirty="0">
                <a:latin typeface="+mn-lt"/>
              </a:rPr>
              <a:t> Adults or </a:t>
            </a:r>
            <a:r>
              <a:rPr lang="en-GB" sz="1200" b="1" dirty="0">
                <a:highlight>
                  <a:srgbClr val="FFFF00"/>
                </a:highlight>
              </a:rPr>
              <a:t>22</a:t>
            </a:r>
            <a:r>
              <a:rPr lang="en-GB" sz="1200" b="1" dirty="0">
                <a:highlight>
                  <a:srgbClr val="FFFF00"/>
                </a:highlight>
                <a:latin typeface="+mn-lt"/>
              </a:rPr>
              <a:t>% </a:t>
            </a:r>
            <a:r>
              <a:rPr lang="en-GB" sz="1200" b="1" dirty="0">
                <a:latin typeface="+mn-lt"/>
              </a:rPr>
              <a:t>of the Total Net Campaign Reach </a:t>
            </a:r>
            <a:r>
              <a:rPr lang="en-GB" sz="1200" dirty="0">
                <a:latin typeface="+mn-lt"/>
              </a:rPr>
              <a:t>saw your campaign with 2 or more vendors</a:t>
            </a:r>
            <a:endParaRPr lang="en-GB" sz="1200" b="1" dirty="0">
              <a:latin typeface="+mn-lt"/>
            </a:endParaRPr>
          </a:p>
        </p:txBody>
      </p:sp>
      <p:sp>
        <p:nvSpPr>
          <p:cNvPr id="12" name="TextBox 11">
            <a:extLst>
              <a:ext uri="{FF2B5EF4-FFF2-40B4-BE49-F238E27FC236}">
                <a16:creationId xmlns:a16="http://schemas.microsoft.com/office/drawing/2014/main" id="{8576ECB2-6E98-C968-8C2A-8FD21A7B94F7}"/>
              </a:ext>
            </a:extLst>
          </p:cNvPr>
          <p:cNvSpPr txBox="1"/>
          <p:nvPr/>
        </p:nvSpPr>
        <p:spPr>
          <a:xfrm>
            <a:off x="12401633" y="369451"/>
            <a:ext cx="3264068" cy="6370975"/>
          </a:xfrm>
          <a:prstGeom prst="rect">
            <a:avLst/>
          </a:prstGeom>
          <a:solidFill>
            <a:srgbClr val="FFFF00"/>
          </a:solidFill>
        </p:spPr>
        <p:txBody>
          <a:bodyPr wrap="square" rtlCol="0">
            <a:spAutoFit/>
          </a:bodyPr>
          <a:lstStyle/>
          <a:p>
            <a:pPr algn="l"/>
            <a:r>
              <a:rPr lang="en-GB" sz="2400" dirty="0">
                <a:latin typeface="+mn-lt"/>
              </a:rPr>
              <a:t>Copy your data over into the data sheet behind these two charts.  The numbers inside the bar chart should update automatically.  Remember with the waterfall chart you will need to manually calculate the values for the white bars that allow for the waterfall effect (these are highlighted yellow in the datasheet).</a:t>
            </a:r>
          </a:p>
          <a:p>
            <a:pPr algn="l"/>
            <a:endParaRPr lang="en-GB" sz="2400" dirty="0"/>
          </a:p>
        </p:txBody>
      </p:sp>
    </p:spTree>
    <p:extLst>
      <p:ext uri="{BB962C8B-B14F-4D97-AF65-F5344CB8AC3E}">
        <p14:creationId xmlns:p14="http://schemas.microsoft.com/office/powerpoint/2010/main" val="150499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A511E0A6-E531-D4E6-1FB1-A0CEF81D89DF}"/>
              </a:ext>
            </a:extLst>
          </p:cNvPr>
          <p:cNvGraphicFramePr>
            <a:graphicFrameLocks noChangeAspect="1"/>
          </p:cNvGraphicFramePr>
          <p:nvPr>
            <p:custDataLst>
              <p:tags r:id="rId1"/>
            </p:custDataLst>
            <p:extLst>
              <p:ext uri="{D42A27DB-BD31-4B8C-83A1-F6EECF244321}">
                <p14:modId xmlns:p14="http://schemas.microsoft.com/office/powerpoint/2010/main" val="2203196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8" name="think-cell data - do not delete" hidden="1">
                        <a:extLst>
                          <a:ext uri="{FF2B5EF4-FFF2-40B4-BE49-F238E27FC236}">
                            <a16:creationId xmlns:a16="http://schemas.microsoft.com/office/drawing/2014/main" id="{A511E0A6-E531-D4E6-1FB1-A0CEF81D89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11D32C0-9AD7-F2C8-9711-A6EC68F60BA3}"/>
              </a:ext>
            </a:extLst>
          </p:cNvPr>
          <p:cNvSpPr>
            <a:spLocks noGrp="1"/>
          </p:cNvSpPr>
          <p:nvPr>
            <p:ph type="sldNum" sz="quarter" idx="7"/>
          </p:nvPr>
        </p:nvSpPr>
        <p:spPr/>
        <p:txBody>
          <a:bodyPr/>
          <a:lstStyle/>
          <a:p>
            <a:fld id="{B6F15528-21DE-4FAA-801E-634DDDAF4B2B}" type="slidenum">
              <a:rPr lang="en-GB" smtClean="0"/>
              <a:pPr/>
              <a:t>13</a:t>
            </a:fld>
            <a:endParaRPr lang="en-GB"/>
          </a:p>
        </p:txBody>
      </p:sp>
      <p:sp>
        <p:nvSpPr>
          <p:cNvPr id="3" name="Title 2">
            <a:extLst>
              <a:ext uri="{FF2B5EF4-FFF2-40B4-BE49-F238E27FC236}">
                <a16:creationId xmlns:a16="http://schemas.microsoft.com/office/drawing/2014/main" id="{FFCEB424-907D-E922-DDEC-F8585EE820C2}"/>
              </a:ext>
            </a:extLst>
          </p:cNvPr>
          <p:cNvSpPr>
            <a:spLocks noGrp="1"/>
          </p:cNvSpPr>
          <p:nvPr>
            <p:ph type="title"/>
          </p:nvPr>
        </p:nvSpPr>
        <p:spPr>
          <a:xfrm>
            <a:off x="607367" y="292949"/>
            <a:ext cx="7034404" cy="1397739"/>
          </a:xfrm>
        </p:spPr>
        <p:txBody>
          <a:bodyPr vert="horz"/>
          <a:lstStyle/>
          <a:p>
            <a:r>
              <a:rPr lang="en-GB" sz="2400" dirty="0"/>
              <a:t>And therefore, we know that 9.0m saw your ad on two or more of the vendors – the </a:t>
            </a:r>
            <a:r>
              <a:rPr lang="en-GB" sz="2400" dirty="0">
                <a:solidFill>
                  <a:schemeClr val="accent2"/>
                </a:solidFill>
              </a:rPr>
              <a:t>cross-over </a:t>
            </a:r>
            <a:r>
              <a:rPr lang="en-GB" sz="2400" dirty="0"/>
              <a:t>(</a:t>
            </a:r>
            <a:r>
              <a:rPr lang="en-GB" sz="2400" dirty="0">
                <a:highlight>
                  <a:srgbClr val="FFFF00"/>
                </a:highlight>
              </a:rPr>
              <a:t>22% </a:t>
            </a:r>
            <a:r>
              <a:rPr lang="en-GB" sz="2400" dirty="0"/>
              <a:t>of the Total Net Campaign Delivery)</a:t>
            </a:r>
            <a:endParaRPr lang="en-GB" sz="2400" dirty="0">
              <a:solidFill>
                <a:schemeClr val="accent2"/>
              </a:solidFill>
            </a:endParaRPr>
          </a:p>
        </p:txBody>
      </p:sp>
      <p:grpSp>
        <p:nvGrpSpPr>
          <p:cNvPr id="17" name="Group 16">
            <a:extLst>
              <a:ext uri="{FF2B5EF4-FFF2-40B4-BE49-F238E27FC236}">
                <a16:creationId xmlns:a16="http://schemas.microsoft.com/office/drawing/2014/main" id="{ABF9CBC4-18E6-773C-905D-268F8E467643}"/>
              </a:ext>
            </a:extLst>
          </p:cNvPr>
          <p:cNvGrpSpPr/>
          <p:nvPr/>
        </p:nvGrpSpPr>
        <p:grpSpPr>
          <a:xfrm>
            <a:off x="683123" y="1808849"/>
            <a:ext cx="5058000" cy="3802163"/>
            <a:chOff x="6540750" y="1965928"/>
            <a:chExt cx="5058000" cy="3802163"/>
          </a:xfrm>
        </p:grpSpPr>
        <p:sp>
          <p:nvSpPr>
            <p:cNvPr id="4" name="Rectangle: Rounded Corners 3">
              <a:extLst>
                <a:ext uri="{FF2B5EF4-FFF2-40B4-BE49-F238E27FC236}">
                  <a16:creationId xmlns:a16="http://schemas.microsoft.com/office/drawing/2014/main" id="{04C8F673-0DC7-3655-AC17-7C07F7D0F518}"/>
                </a:ext>
              </a:extLst>
            </p:cNvPr>
            <p:cNvSpPr/>
            <p:nvPr/>
          </p:nvSpPr>
          <p:spPr>
            <a:xfrm>
              <a:off x="6540750" y="2442117"/>
              <a:ext cx="5058000" cy="3325974"/>
            </a:xfrm>
            <a:prstGeom prst="roundRect">
              <a:avLst>
                <a:gd name="adj" fmla="val 0"/>
              </a:avLst>
            </a:prstGeom>
            <a:noFill/>
            <a:ln w="19050">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5" name="Rectangle: Rounded Corners 4">
              <a:extLst>
                <a:ext uri="{FF2B5EF4-FFF2-40B4-BE49-F238E27FC236}">
                  <a16:creationId xmlns:a16="http://schemas.microsoft.com/office/drawing/2014/main" id="{DA87297F-22C9-FEC4-E2F1-78F6008D80AD}"/>
                </a:ext>
              </a:extLst>
            </p:cNvPr>
            <p:cNvSpPr/>
            <p:nvPr/>
          </p:nvSpPr>
          <p:spPr>
            <a:xfrm>
              <a:off x="6540750" y="1965928"/>
              <a:ext cx="5058000" cy="399787"/>
            </a:xfrm>
            <a:prstGeom prst="roundRect">
              <a:avLst>
                <a:gd name="adj" fmla="val 0"/>
              </a:avLst>
            </a:prstGeom>
            <a:solidFill>
              <a:srgbClr val="EE2A7B"/>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r>
                <a:rPr lang="en-GB" sz="1400" b="1" dirty="0">
                  <a:solidFill>
                    <a:schemeClr val="tx1"/>
                  </a:solidFill>
                  <a:highlight>
                    <a:srgbClr val="FFFF00"/>
                  </a:highlight>
                  <a:latin typeface="+mj-lt"/>
                </a:rPr>
                <a:t>Total Net Campaign Delivery (40.1m)</a:t>
              </a:r>
              <a:endParaRPr lang="en-GB" sz="1400" dirty="0">
                <a:solidFill>
                  <a:schemeClr val="tx1"/>
                </a:solidFill>
                <a:highlight>
                  <a:srgbClr val="FFFF00"/>
                </a:highlight>
              </a:endParaRPr>
            </a:p>
          </p:txBody>
        </p:sp>
        <p:sp>
          <p:nvSpPr>
            <p:cNvPr id="6" name="Oval 5">
              <a:extLst>
                <a:ext uri="{FF2B5EF4-FFF2-40B4-BE49-F238E27FC236}">
                  <a16:creationId xmlns:a16="http://schemas.microsoft.com/office/drawing/2014/main" id="{41B40378-2AE3-E884-251E-C2B749D4A5BF}"/>
                </a:ext>
              </a:extLst>
            </p:cNvPr>
            <p:cNvSpPr>
              <a:spLocks/>
            </p:cNvSpPr>
            <p:nvPr/>
          </p:nvSpPr>
          <p:spPr>
            <a:xfrm>
              <a:off x="7697896" y="2609745"/>
              <a:ext cx="2045000" cy="2044800"/>
            </a:xfrm>
            <a:prstGeom prst="ellipse">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600" b="1" dirty="0">
                  <a:solidFill>
                    <a:schemeClr val="tx1"/>
                  </a:solidFill>
                  <a:highlight>
                    <a:srgbClr val="FFFF00"/>
                  </a:highlight>
                </a:rPr>
                <a:t>22.2m</a:t>
              </a:r>
            </a:p>
          </p:txBody>
        </p:sp>
        <p:sp>
          <p:nvSpPr>
            <p:cNvPr id="7" name="Oval 6">
              <a:extLst>
                <a:ext uri="{FF2B5EF4-FFF2-40B4-BE49-F238E27FC236}">
                  <a16:creationId xmlns:a16="http://schemas.microsoft.com/office/drawing/2014/main" id="{FA7D8C2E-5A96-4E6E-0ACE-D41338F34558}"/>
                </a:ext>
              </a:extLst>
            </p:cNvPr>
            <p:cNvSpPr>
              <a:spLocks/>
            </p:cNvSpPr>
            <p:nvPr/>
          </p:nvSpPr>
          <p:spPr>
            <a:xfrm>
              <a:off x="7842558" y="4023862"/>
              <a:ext cx="1587600" cy="1587600"/>
            </a:xfrm>
            <a:prstGeom prst="ellipse">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600" b="1">
                  <a:solidFill>
                    <a:schemeClr val="tx1"/>
                  </a:solidFill>
                  <a:highlight>
                    <a:srgbClr val="FFFF00"/>
                  </a:highlight>
                </a:rPr>
                <a:t>6.6m</a:t>
              </a:r>
            </a:p>
          </p:txBody>
        </p:sp>
        <p:sp>
          <p:nvSpPr>
            <p:cNvPr id="8" name="Oval 7">
              <a:extLst>
                <a:ext uri="{FF2B5EF4-FFF2-40B4-BE49-F238E27FC236}">
                  <a16:creationId xmlns:a16="http://schemas.microsoft.com/office/drawing/2014/main" id="{9E94C736-957E-0769-02A6-40F7F6CC2459}"/>
                </a:ext>
              </a:extLst>
            </p:cNvPr>
            <p:cNvSpPr>
              <a:spLocks/>
            </p:cNvSpPr>
            <p:nvPr/>
          </p:nvSpPr>
          <p:spPr>
            <a:xfrm>
              <a:off x="8880301" y="3599640"/>
              <a:ext cx="1641600" cy="1641600"/>
            </a:xfrm>
            <a:prstGeom prst="ellipse">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600" b="1" dirty="0">
                  <a:solidFill>
                    <a:schemeClr val="tx1"/>
                  </a:solidFill>
                  <a:highlight>
                    <a:srgbClr val="FFFF00"/>
                  </a:highlight>
                </a:rPr>
                <a:t>    2.3m</a:t>
              </a:r>
            </a:p>
          </p:txBody>
        </p:sp>
        <p:sp>
          <p:nvSpPr>
            <p:cNvPr id="9" name="Freeform: Shape 8">
              <a:extLst>
                <a:ext uri="{FF2B5EF4-FFF2-40B4-BE49-F238E27FC236}">
                  <a16:creationId xmlns:a16="http://schemas.microsoft.com/office/drawing/2014/main" id="{D7630928-F3A8-BC0B-F6AD-F7520CC3B1A4}"/>
                </a:ext>
              </a:extLst>
            </p:cNvPr>
            <p:cNvSpPr>
              <a:spLocks noChangeAspect="1"/>
            </p:cNvSpPr>
            <p:nvPr/>
          </p:nvSpPr>
          <p:spPr>
            <a:xfrm>
              <a:off x="8001485" y="3618348"/>
              <a:ext cx="1741412" cy="1547900"/>
            </a:xfrm>
            <a:custGeom>
              <a:avLst/>
              <a:gdLst>
                <a:gd name="connsiteX0" fmla="*/ 1351750 w 1760319"/>
                <a:gd name="connsiteY0" fmla="*/ 838599 h 1547900"/>
                <a:gd name="connsiteX1" fmla="*/ 1374991 w 1760319"/>
                <a:gd name="connsiteY1" fmla="*/ 881417 h 1547900"/>
                <a:gd name="connsiteX2" fmla="*/ 1437327 w 1760319"/>
                <a:gd name="connsiteY2" fmla="*/ 1190180 h 1547900"/>
                <a:gd name="connsiteX3" fmla="*/ 1374991 w 1760319"/>
                <a:gd name="connsiteY3" fmla="*/ 1498943 h 1547900"/>
                <a:gd name="connsiteX4" fmla="*/ 1348418 w 1760319"/>
                <a:gd name="connsiteY4" fmla="*/ 1547900 h 1547900"/>
                <a:gd name="connsiteX5" fmla="*/ 1263606 w 1760319"/>
                <a:gd name="connsiteY5" fmla="*/ 1501866 h 1547900"/>
                <a:gd name="connsiteX6" fmla="*/ 938528 w 1760319"/>
                <a:gd name="connsiteY6" fmla="*/ 1065197 h 1547900"/>
                <a:gd name="connsiteX7" fmla="*/ 928593 w 1760319"/>
                <a:gd name="connsiteY7" fmla="*/ 1026556 h 1547900"/>
                <a:gd name="connsiteX8" fmla="*/ 943481 w 1760319"/>
                <a:gd name="connsiteY8" fmla="*/ 1024284 h 1547900"/>
                <a:gd name="connsiteX9" fmla="*/ 1309284 w 1760319"/>
                <a:gd name="connsiteY9" fmla="*/ 870354 h 1547900"/>
                <a:gd name="connsiteX10" fmla="*/ 1722658 w 1760319"/>
                <a:gd name="connsiteY10" fmla="*/ 0 h 1547900"/>
                <a:gd name="connsiteX11" fmla="*/ 1759299 w 1760319"/>
                <a:gd name="connsiteY11" fmla="*/ 1850 h 1547900"/>
                <a:gd name="connsiteX12" fmla="*/ 1760319 w 1760319"/>
                <a:gd name="connsiteY12" fmla="*/ 22057 h 1547900"/>
                <a:gd name="connsiteX13" fmla="*/ 1388038 w 1760319"/>
                <a:gd name="connsiteY13" fmla="*/ 811461 h 1547900"/>
                <a:gd name="connsiteX14" fmla="*/ 1351750 w 1760319"/>
                <a:gd name="connsiteY14" fmla="*/ 838598 h 1547900"/>
                <a:gd name="connsiteX15" fmla="*/ 1309284 w 1760319"/>
                <a:gd name="connsiteY15" fmla="*/ 870353 h 1547900"/>
                <a:gd name="connsiteX16" fmla="*/ 943481 w 1760319"/>
                <a:gd name="connsiteY16" fmla="*/ 1024283 h 1547900"/>
                <a:gd name="connsiteX17" fmla="*/ 928593 w 1760319"/>
                <a:gd name="connsiteY17" fmla="*/ 1026555 h 1547900"/>
                <a:gd name="connsiteX18" fmla="*/ 918297 w 1760319"/>
                <a:gd name="connsiteY18" fmla="*/ 986512 h 1547900"/>
                <a:gd name="connsiteX19" fmla="*/ 901616 w 1760319"/>
                <a:gd name="connsiteY19" fmla="*/ 821044 h 1547900"/>
                <a:gd name="connsiteX20" fmla="*/ 901616 w 1760319"/>
                <a:gd name="connsiteY20" fmla="*/ 821044 h 1547900"/>
                <a:gd name="connsiteX21" fmla="*/ 918297 w 1760319"/>
                <a:gd name="connsiteY21" fmla="*/ 986513 h 1547900"/>
                <a:gd name="connsiteX22" fmla="*/ 928593 w 1760319"/>
                <a:gd name="connsiteY22" fmla="*/ 1026556 h 1547900"/>
                <a:gd name="connsiteX23" fmla="*/ 841906 w 1760319"/>
                <a:gd name="connsiteY23" fmla="*/ 1039786 h 1547900"/>
                <a:gd name="connsiteX24" fmla="*/ 737309 w 1760319"/>
                <a:gd name="connsiteY24" fmla="*/ 1045068 h 1547900"/>
                <a:gd name="connsiteX25" fmla="*/ 13932 w 1760319"/>
                <a:gd name="connsiteY25" fmla="*/ 745435 h 1547900"/>
                <a:gd name="connsiteX26" fmla="*/ 0 w 1760319"/>
                <a:gd name="connsiteY26" fmla="*/ 730106 h 1547900"/>
                <a:gd name="connsiteX27" fmla="*/ 83190 w 1760319"/>
                <a:gd name="connsiteY27" fmla="*/ 629278 h 1547900"/>
                <a:gd name="connsiteX28" fmla="*/ 644092 w 1760319"/>
                <a:gd name="connsiteY28" fmla="*/ 396945 h 1547900"/>
                <a:gd name="connsiteX29" fmla="*/ 952855 w 1760319"/>
                <a:gd name="connsiteY29" fmla="*/ 459281 h 1547900"/>
                <a:gd name="connsiteX30" fmla="*/ 980798 w 1760319"/>
                <a:gd name="connsiteY30" fmla="*/ 474448 h 1547900"/>
                <a:gd name="connsiteX31" fmla="*/ 980798 w 1760319"/>
                <a:gd name="connsiteY31" fmla="*/ 474447 h 1547900"/>
                <a:gd name="connsiteX32" fmla="*/ 1041837 w 1760319"/>
                <a:gd name="connsiteY32" fmla="*/ 361990 h 1547900"/>
                <a:gd name="connsiteX33" fmla="*/ 1722658 w 1760319"/>
                <a:gd name="connsiteY33" fmla="*/ 0 h 15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60319" h="1547900">
                  <a:moveTo>
                    <a:pt x="1351750" y="838599"/>
                  </a:moveTo>
                  <a:lnTo>
                    <a:pt x="1374991" y="881417"/>
                  </a:lnTo>
                  <a:cubicBezTo>
                    <a:pt x="1415131" y="976319"/>
                    <a:pt x="1437327" y="1080657"/>
                    <a:pt x="1437327" y="1190180"/>
                  </a:cubicBezTo>
                  <a:cubicBezTo>
                    <a:pt x="1437327" y="1299703"/>
                    <a:pt x="1415131" y="1404042"/>
                    <a:pt x="1374991" y="1498943"/>
                  </a:cubicBezTo>
                  <a:lnTo>
                    <a:pt x="1348418" y="1547900"/>
                  </a:lnTo>
                  <a:lnTo>
                    <a:pt x="1263606" y="1501866"/>
                  </a:lnTo>
                  <a:cubicBezTo>
                    <a:pt x="1110727" y="1398583"/>
                    <a:pt x="994503" y="1245163"/>
                    <a:pt x="938528" y="1065197"/>
                  </a:cubicBezTo>
                  <a:lnTo>
                    <a:pt x="928593" y="1026556"/>
                  </a:lnTo>
                  <a:lnTo>
                    <a:pt x="943481" y="1024284"/>
                  </a:lnTo>
                  <a:cubicBezTo>
                    <a:pt x="1076672" y="997030"/>
                    <a:pt x="1200435" y="943891"/>
                    <a:pt x="1309284" y="870354"/>
                  </a:cubicBezTo>
                  <a:close/>
                  <a:moveTo>
                    <a:pt x="1722658" y="0"/>
                  </a:moveTo>
                  <a:lnTo>
                    <a:pt x="1759299" y="1850"/>
                  </a:lnTo>
                  <a:lnTo>
                    <a:pt x="1760319" y="22057"/>
                  </a:lnTo>
                  <a:cubicBezTo>
                    <a:pt x="1760319" y="339865"/>
                    <a:pt x="1615400" y="623826"/>
                    <a:pt x="1388038" y="811461"/>
                  </a:cubicBezTo>
                  <a:lnTo>
                    <a:pt x="1351750" y="838598"/>
                  </a:lnTo>
                  <a:lnTo>
                    <a:pt x="1309284" y="870353"/>
                  </a:lnTo>
                  <a:cubicBezTo>
                    <a:pt x="1200435" y="943890"/>
                    <a:pt x="1076672" y="997029"/>
                    <a:pt x="943481" y="1024283"/>
                  </a:cubicBezTo>
                  <a:lnTo>
                    <a:pt x="928593" y="1026555"/>
                  </a:lnTo>
                  <a:lnTo>
                    <a:pt x="918297" y="986512"/>
                  </a:lnTo>
                  <a:lnTo>
                    <a:pt x="901616" y="821044"/>
                  </a:lnTo>
                  <a:lnTo>
                    <a:pt x="901616" y="821044"/>
                  </a:lnTo>
                  <a:cubicBezTo>
                    <a:pt x="901616" y="877725"/>
                    <a:pt x="907360" y="933065"/>
                    <a:pt x="918297" y="986513"/>
                  </a:cubicBezTo>
                  <a:lnTo>
                    <a:pt x="928593" y="1026556"/>
                  </a:lnTo>
                  <a:lnTo>
                    <a:pt x="841906" y="1039786"/>
                  </a:lnTo>
                  <a:cubicBezTo>
                    <a:pt x="807515" y="1043279"/>
                    <a:pt x="772621" y="1045068"/>
                    <a:pt x="737309" y="1045068"/>
                  </a:cubicBezTo>
                  <a:cubicBezTo>
                    <a:pt x="454813" y="1045068"/>
                    <a:pt x="199060" y="930564"/>
                    <a:pt x="13932" y="745435"/>
                  </a:cubicBezTo>
                  <a:lnTo>
                    <a:pt x="0" y="730106"/>
                  </a:lnTo>
                  <a:lnTo>
                    <a:pt x="83190" y="629278"/>
                  </a:lnTo>
                  <a:cubicBezTo>
                    <a:pt x="226737" y="485731"/>
                    <a:pt x="425046" y="396945"/>
                    <a:pt x="644092" y="396945"/>
                  </a:cubicBezTo>
                  <a:cubicBezTo>
                    <a:pt x="753615" y="396945"/>
                    <a:pt x="857954" y="419142"/>
                    <a:pt x="952855" y="459281"/>
                  </a:cubicBezTo>
                  <a:lnTo>
                    <a:pt x="980798" y="474448"/>
                  </a:lnTo>
                  <a:lnTo>
                    <a:pt x="980798" y="474447"/>
                  </a:lnTo>
                  <a:lnTo>
                    <a:pt x="1041837" y="361990"/>
                  </a:lnTo>
                  <a:cubicBezTo>
                    <a:pt x="1189384" y="143591"/>
                    <a:pt x="1439252" y="0"/>
                    <a:pt x="1722658" y="0"/>
                  </a:cubicBezTo>
                  <a:close/>
                </a:path>
              </a:pathLst>
            </a:custGeom>
            <a:solidFill>
              <a:srgbClr val="1C3B51">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en-US" sz="2000" b="1">
                <a:solidFill>
                  <a:schemeClr val="tx1"/>
                </a:solidFill>
                <a:highlight>
                  <a:srgbClr val="FFFF00"/>
                </a:highlight>
              </a:endParaRPr>
            </a:p>
          </p:txBody>
        </p:sp>
        <p:sp>
          <p:nvSpPr>
            <p:cNvPr id="12" name="TextBox 11">
              <a:extLst>
                <a:ext uri="{FF2B5EF4-FFF2-40B4-BE49-F238E27FC236}">
                  <a16:creationId xmlns:a16="http://schemas.microsoft.com/office/drawing/2014/main" id="{D4168747-827E-CE4F-B984-2FEC2CB26CDD}"/>
                </a:ext>
              </a:extLst>
            </p:cNvPr>
            <p:cNvSpPr txBox="1"/>
            <p:nvPr/>
          </p:nvSpPr>
          <p:spPr>
            <a:xfrm>
              <a:off x="8673917" y="4184688"/>
              <a:ext cx="603050" cy="307777"/>
            </a:xfrm>
            <a:prstGeom prst="rect">
              <a:avLst/>
            </a:prstGeom>
            <a:noFill/>
          </p:spPr>
          <p:txBody>
            <a:bodyPr wrap="none" rtlCol="0">
              <a:spAutoFit/>
            </a:bodyPr>
            <a:lstStyle/>
            <a:p>
              <a:pPr algn="l"/>
              <a:r>
                <a:rPr lang="en-GB" sz="1400" b="1" dirty="0">
                  <a:highlight>
                    <a:srgbClr val="FFFF00"/>
                  </a:highlight>
                  <a:latin typeface="+mn-lt"/>
                </a:rPr>
                <a:t>9.0m</a:t>
              </a:r>
            </a:p>
          </p:txBody>
        </p:sp>
      </p:grpSp>
      <p:sp>
        <p:nvSpPr>
          <p:cNvPr id="29" name="Rectangle 28">
            <a:extLst>
              <a:ext uri="{FF2B5EF4-FFF2-40B4-BE49-F238E27FC236}">
                <a16:creationId xmlns:a16="http://schemas.microsoft.com/office/drawing/2014/main" id="{8492226F-8215-0AFE-5FF8-C8584028D8F0}"/>
              </a:ext>
            </a:extLst>
          </p:cNvPr>
          <p:cNvSpPr/>
          <p:nvPr/>
        </p:nvSpPr>
        <p:spPr>
          <a:xfrm>
            <a:off x="4609758" y="5388628"/>
            <a:ext cx="1477107" cy="130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i="1">
                <a:solidFill>
                  <a:schemeClr val="accent2"/>
                </a:solidFill>
              </a:rPr>
              <a:t>*not to scale</a:t>
            </a:r>
          </a:p>
        </p:txBody>
      </p:sp>
      <p:grpSp>
        <p:nvGrpSpPr>
          <p:cNvPr id="21" name="Group 20">
            <a:extLst>
              <a:ext uri="{FF2B5EF4-FFF2-40B4-BE49-F238E27FC236}">
                <a16:creationId xmlns:a16="http://schemas.microsoft.com/office/drawing/2014/main" id="{C3EA2EF1-AA32-FDA0-9F25-D2262F50EDD2}"/>
              </a:ext>
            </a:extLst>
          </p:cNvPr>
          <p:cNvGrpSpPr/>
          <p:nvPr/>
        </p:nvGrpSpPr>
        <p:grpSpPr>
          <a:xfrm>
            <a:off x="6625567" y="1828534"/>
            <a:ext cx="5058000" cy="3802163"/>
            <a:chOff x="6540750" y="1965928"/>
            <a:chExt cx="5058000" cy="3802163"/>
          </a:xfrm>
        </p:grpSpPr>
        <p:sp>
          <p:nvSpPr>
            <p:cNvPr id="22" name="Rectangle: Rounded Corners 21">
              <a:extLst>
                <a:ext uri="{FF2B5EF4-FFF2-40B4-BE49-F238E27FC236}">
                  <a16:creationId xmlns:a16="http://schemas.microsoft.com/office/drawing/2014/main" id="{063F0290-788E-2638-447C-0D6F6773A69C}"/>
                </a:ext>
              </a:extLst>
            </p:cNvPr>
            <p:cNvSpPr/>
            <p:nvPr/>
          </p:nvSpPr>
          <p:spPr>
            <a:xfrm>
              <a:off x="6540750" y="2442117"/>
              <a:ext cx="5058000" cy="3325974"/>
            </a:xfrm>
            <a:prstGeom prst="roundRect">
              <a:avLst>
                <a:gd name="adj" fmla="val 0"/>
              </a:avLst>
            </a:prstGeom>
            <a:noFill/>
            <a:ln w="19050">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30EC608C-92DA-E52A-B682-E7EF5CCD2664}"/>
                </a:ext>
              </a:extLst>
            </p:cNvPr>
            <p:cNvSpPr/>
            <p:nvPr/>
          </p:nvSpPr>
          <p:spPr>
            <a:xfrm>
              <a:off x="6540750" y="1965928"/>
              <a:ext cx="5058000" cy="399787"/>
            </a:xfrm>
            <a:prstGeom prst="roundRect">
              <a:avLst>
                <a:gd name="adj" fmla="val 0"/>
              </a:avLst>
            </a:prstGeom>
            <a:solidFill>
              <a:srgbClr val="EE2A7B"/>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chorCtr="0"/>
            <a:lstStyle/>
            <a:p>
              <a:pPr algn="ctr"/>
              <a:r>
                <a:rPr lang="en-GB" sz="1400" b="1" dirty="0">
                  <a:solidFill>
                    <a:schemeClr val="tx1"/>
                  </a:solidFill>
                  <a:highlight>
                    <a:srgbClr val="FFFF00"/>
                  </a:highlight>
                  <a:latin typeface="+mj-lt"/>
                </a:rPr>
                <a:t>Total Unique Audience (1+) Reach </a:t>
              </a:r>
              <a:r>
                <a:rPr lang="en-GB" sz="1400" dirty="0">
                  <a:solidFill>
                    <a:schemeClr val="tx1"/>
                  </a:solidFill>
                  <a:highlight>
                    <a:srgbClr val="FFFF00"/>
                  </a:highlight>
                </a:rPr>
                <a:t>(40.1m Adults)</a:t>
              </a:r>
            </a:p>
          </p:txBody>
        </p:sp>
      </p:grpSp>
      <p:sp>
        <p:nvSpPr>
          <p:cNvPr id="19" name="TextBox 18">
            <a:extLst>
              <a:ext uri="{FF2B5EF4-FFF2-40B4-BE49-F238E27FC236}">
                <a16:creationId xmlns:a16="http://schemas.microsoft.com/office/drawing/2014/main" id="{FFB85D9F-9C1F-3EBA-88D8-E2134C03BA6F}"/>
              </a:ext>
            </a:extLst>
          </p:cNvPr>
          <p:cNvSpPr txBox="1"/>
          <p:nvPr/>
        </p:nvSpPr>
        <p:spPr>
          <a:xfrm>
            <a:off x="2491936" y="3085452"/>
            <a:ext cx="927404" cy="276999"/>
          </a:xfrm>
          <a:prstGeom prst="rect">
            <a:avLst/>
          </a:prstGeom>
          <a:noFill/>
        </p:spPr>
        <p:txBody>
          <a:bodyPr wrap="square" rtlCol="0">
            <a:spAutoFit/>
          </a:bodyPr>
          <a:lstStyle/>
          <a:p>
            <a:pPr algn="l"/>
            <a:r>
              <a:rPr lang="en-GB" sz="1200" b="1">
                <a:solidFill>
                  <a:schemeClr val="tx1"/>
                </a:solidFill>
                <a:highlight>
                  <a:srgbClr val="FFFF00"/>
                </a:highlight>
                <a:latin typeface="+mn-lt"/>
              </a:rPr>
              <a:t>Vendor 1</a:t>
            </a:r>
          </a:p>
        </p:txBody>
      </p:sp>
      <p:sp>
        <p:nvSpPr>
          <p:cNvPr id="24" name="TextBox 23">
            <a:extLst>
              <a:ext uri="{FF2B5EF4-FFF2-40B4-BE49-F238E27FC236}">
                <a16:creationId xmlns:a16="http://schemas.microsoft.com/office/drawing/2014/main" id="{FEE5C110-174D-CE78-7047-EE10B48A7311}"/>
              </a:ext>
            </a:extLst>
          </p:cNvPr>
          <p:cNvSpPr txBox="1"/>
          <p:nvPr/>
        </p:nvSpPr>
        <p:spPr>
          <a:xfrm>
            <a:off x="3560436" y="4384145"/>
            <a:ext cx="927404" cy="276999"/>
          </a:xfrm>
          <a:prstGeom prst="rect">
            <a:avLst/>
          </a:prstGeom>
          <a:noFill/>
        </p:spPr>
        <p:txBody>
          <a:bodyPr wrap="square" rtlCol="0">
            <a:spAutoFit/>
          </a:bodyPr>
          <a:lstStyle/>
          <a:p>
            <a:pPr algn="l"/>
            <a:r>
              <a:rPr lang="en-GB" sz="1200" b="1" dirty="0">
                <a:solidFill>
                  <a:schemeClr val="tx1"/>
                </a:solidFill>
                <a:highlight>
                  <a:srgbClr val="FFFF00"/>
                </a:highlight>
                <a:latin typeface="+mn-lt"/>
              </a:rPr>
              <a:t>Vendor 2</a:t>
            </a:r>
          </a:p>
        </p:txBody>
      </p:sp>
      <p:sp>
        <p:nvSpPr>
          <p:cNvPr id="25" name="TextBox 24">
            <a:extLst>
              <a:ext uri="{FF2B5EF4-FFF2-40B4-BE49-F238E27FC236}">
                <a16:creationId xmlns:a16="http://schemas.microsoft.com/office/drawing/2014/main" id="{882D1155-DD7E-6990-9C30-D5EE2F725115}"/>
              </a:ext>
            </a:extLst>
          </p:cNvPr>
          <p:cNvSpPr txBox="1"/>
          <p:nvPr/>
        </p:nvSpPr>
        <p:spPr>
          <a:xfrm>
            <a:off x="2315029" y="4854575"/>
            <a:ext cx="927404" cy="276999"/>
          </a:xfrm>
          <a:prstGeom prst="rect">
            <a:avLst/>
          </a:prstGeom>
          <a:noFill/>
        </p:spPr>
        <p:txBody>
          <a:bodyPr wrap="square" rtlCol="0">
            <a:spAutoFit/>
          </a:bodyPr>
          <a:lstStyle/>
          <a:p>
            <a:pPr algn="l"/>
            <a:r>
              <a:rPr lang="en-GB" sz="1200" b="1">
                <a:solidFill>
                  <a:schemeClr val="tx1"/>
                </a:solidFill>
                <a:highlight>
                  <a:srgbClr val="FFFF00"/>
                </a:highlight>
                <a:latin typeface="+mn-lt"/>
              </a:rPr>
              <a:t>Vendor 3</a:t>
            </a:r>
          </a:p>
        </p:txBody>
      </p:sp>
      <p:sp>
        <p:nvSpPr>
          <p:cNvPr id="11" name="TextBox 10">
            <a:extLst>
              <a:ext uri="{FF2B5EF4-FFF2-40B4-BE49-F238E27FC236}">
                <a16:creationId xmlns:a16="http://schemas.microsoft.com/office/drawing/2014/main" id="{63ABC10A-4D14-E2EA-3604-8E77AE2F64A8}"/>
              </a:ext>
            </a:extLst>
          </p:cNvPr>
          <p:cNvSpPr txBox="1"/>
          <p:nvPr/>
        </p:nvSpPr>
        <p:spPr>
          <a:xfrm>
            <a:off x="12401633" y="369451"/>
            <a:ext cx="3264068" cy="4893647"/>
          </a:xfrm>
          <a:prstGeom prst="rect">
            <a:avLst/>
          </a:prstGeom>
          <a:solidFill>
            <a:srgbClr val="FFFF00"/>
          </a:solidFill>
        </p:spPr>
        <p:txBody>
          <a:bodyPr wrap="square" rtlCol="0">
            <a:spAutoFit/>
          </a:bodyPr>
          <a:lstStyle/>
          <a:p>
            <a:pPr algn="l"/>
            <a:r>
              <a:rPr lang="en-GB" sz="2400" dirty="0">
                <a:latin typeface="+mn-lt"/>
              </a:rPr>
              <a:t>These slides are all manual text boxes and shapes.  The image on the right hand side is an image of the chart on the previous slide.</a:t>
            </a:r>
          </a:p>
          <a:p>
            <a:pPr algn="l"/>
            <a:endParaRPr lang="en-GB" sz="2400" dirty="0"/>
          </a:p>
          <a:p>
            <a:pPr algn="l"/>
            <a:r>
              <a:rPr lang="en-GB" sz="2400" dirty="0">
                <a:latin typeface="+mn-lt"/>
              </a:rPr>
              <a:t>In order to highlight the middle of your Venn use the ‘Shape Format’ tab and the ‘Merge Shapes’ option </a:t>
            </a:r>
          </a:p>
          <a:p>
            <a:pPr algn="l"/>
            <a:endParaRPr lang="en-GB" sz="2400" dirty="0"/>
          </a:p>
        </p:txBody>
      </p:sp>
      <p:pic>
        <p:nvPicPr>
          <p:cNvPr id="13" name="Picture 12">
            <a:extLst>
              <a:ext uri="{FF2B5EF4-FFF2-40B4-BE49-F238E27FC236}">
                <a16:creationId xmlns:a16="http://schemas.microsoft.com/office/drawing/2014/main" id="{FAE185D5-BFD9-BC5C-7ACA-B9DACC418A4E}"/>
              </a:ext>
            </a:extLst>
          </p:cNvPr>
          <p:cNvPicPr>
            <a:picLocks noChangeAspect="1"/>
          </p:cNvPicPr>
          <p:nvPr/>
        </p:nvPicPr>
        <p:blipFill>
          <a:blip r:embed="rId5"/>
          <a:stretch>
            <a:fillRect/>
          </a:stretch>
        </p:blipFill>
        <p:spPr>
          <a:xfrm>
            <a:off x="6790914" y="2488762"/>
            <a:ext cx="4703427" cy="2964558"/>
          </a:xfrm>
          <a:prstGeom prst="rect">
            <a:avLst/>
          </a:prstGeom>
        </p:spPr>
      </p:pic>
    </p:spTree>
    <p:extLst>
      <p:ext uri="{BB962C8B-B14F-4D97-AF65-F5344CB8AC3E}">
        <p14:creationId xmlns:p14="http://schemas.microsoft.com/office/powerpoint/2010/main" val="336551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2B381A87-4B99-356C-7B5C-A630EFB1C4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3" name="think-cell data - do not delete" hidden="1">
                        <a:extLst>
                          <a:ext uri="{FF2B5EF4-FFF2-40B4-BE49-F238E27FC236}">
                            <a16:creationId xmlns:a16="http://schemas.microsoft.com/office/drawing/2014/main" id="{2B381A87-4B99-356C-7B5C-A630EFB1C4B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378472B-5B60-8CB2-A06D-C38919B5DCDD}"/>
              </a:ext>
            </a:extLst>
          </p:cNvPr>
          <p:cNvSpPr>
            <a:spLocks noGrp="1"/>
          </p:cNvSpPr>
          <p:nvPr>
            <p:ph type="sldNum" sz="quarter" idx="7"/>
          </p:nvPr>
        </p:nvSpPr>
        <p:spPr/>
        <p:txBody>
          <a:bodyPr/>
          <a:lstStyle/>
          <a:p>
            <a:fld id="{B6F15528-21DE-4FAA-801E-634DDDAF4B2B}" type="slidenum">
              <a:rPr lang="en-GB" smtClean="0"/>
              <a:pPr/>
              <a:t>14</a:t>
            </a:fld>
            <a:endParaRPr lang="en-GB"/>
          </a:p>
        </p:txBody>
      </p:sp>
      <p:sp>
        <p:nvSpPr>
          <p:cNvPr id="30" name="TextBox 29">
            <a:extLst>
              <a:ext uri="{FF2B5EF4-FFF2-40B4-BE49-F238E27FC236}">
                <a16:creationId xmlns:a16="http://schemas.microsoft.com/office/drawing/2014/main" id="{AD20954A-2AE7-10D1-6AEF-C358B7CBFC23}"/>
              </a:ext>
            </a:extLst>
          </p:cNvPr>
          <p:cNvSpPr txBox="1"/>
          <p:nvPr>
            <p:custDataLst>
              <p:tags r:id="rId2"/>
            </p:custDataLst>
          </p:nvPr>
        </p:nvSpPr>
        <p:spPr>
          <a:xfrm>
            <a:off x="445911" y="2436433"/>
            <a:ext cx="4511675" cy="492125"/>
          </a:xfrm>
          <a:prstGeom prst="rect">
            <a:avLst/>
          </a:prstGeom>
          <a:noFill/>
        </p:spPr>
        <p:txBody>
          <a:bodyPr wrap="square" rtlCol="0">
            <a:spAutoFit/>
          </a:bodyPr>
          <a:lstStyle/>
          <a:p>
            <a:pPr algn="l"/>
            <a:r>
              <a:rPr lang="en-GB" sz="1400" b="1" dirty="0">
                <a:solidFill>
                  <a:schemeClr val="accent2"/>
                </a:solidFill>
                <a:latin typeface="+mj-lt"/>
              </a:rPr>
              <a:t>Incremental Unique Reach</a:t>
            </a:r>
          </a:p>
          <a:p>
            <a:pPr algn="l"/>
            <a:r>
              <a:rPr lang="en-GB" sz="1200" i="1" dirty="0"/>
              <a:t>Adults Millions, Total Reach (+1)</a:t>
            </a:r>
            <a:endParaRPr lang="en-GB" sz="1600" i="1" dirty="0">
              <a:solidFill>
                <a:schemeClr val="tx1"/>
              </a:solidFill>
              <a:latin typeface="+mn-lt"/>
            </a:endParaRPr>
          </a:p>
        </p:txBody>
      </p:sp>
      <p:cxnSp>
        <p:nvCxnSpPr>
          <p:cNvPr id="65" name="Straight Connector 64">
            <a:extLst>
              <a:ext uri="{FF2B5EF4-FFF2-40B4-BE49-F238E27FC236}">
                <a16:creationId xmlns:a16="http://schemas.microsoft.com/office/drawing/2014/main" id="{3FD981DE-36BF-DF1D-39A9-E82E1B2E8ED6}"/>
              </a:ext>
            </a:extLst>
          </p:cNvPr>
          <p:cNvCxnSpPr>
            <a:cxnSpLocks/>
          </p:cNvCxnSpPr>
          <p:nvPr>
            <p:custDataLst>
              <p:tags r:id="rId3"/>
            </p:custDataLst>
          </p:nvPr>
        </p:nvCxnSpPr>
        <p:spPr bwMode="auto">
          <a:xfrm>
            <a:off x="3767249" y="3632994"/>
            <a:ext cx="69343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CA9DC62-C639-6FDC-6B0E-61FF05D42E0E}"/>
              </a:ext>
            </a:extLst>
          </p:cNvPr>
          <p:cNvCxnSpPr>
            <a:cxnSpLocks/>
          </p:cNvCxnSpPr>
          <p:nvPr>
            <p:custDataLst>
              <p:tags r:id="rId4"/>
            </p:custDataLst>
          </p:nvPr>
        </p:nvCxnSpPr>
        <p:spPr bwMode="auto">
          <a:xfrm>
            <a:off x="7731973" y="3049807"/>
            <a:ext cx="877302"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4" name="Chart 163">
            <a:extLst>
              <a:ext uri="{FF2B5EF4-FFF2-40B4-BE49-F238E27FC236}">
                <a16:creationId xmlns:a16="http://schemas.microsoft.com/office/drawing/2014/main" id="{BEC83664-8C83-1A5D-4C5E-F4E9226C2331}"/>
              </a:ext>
            </a:extLst>
          </p:cNvPr>
          <p:cNvGraphicFramePr/>
          <p:nvPr>
            <p:custDataLst>
              <p:tags r:id="rId5"/>
            </p:custDataLst>
            <p:extLst>
              <p:ext uri="{D42A27DB-BD31-4B8C-83A1-F6EECF244321}">
                <p14:modId xmlns:p14="http://schemas.microsoft.com/office/powerpoint/2010/main" val="1202885527"/>
              </p:ext>
            </p:extLst>
          </p:nvPr>
        </p:nvGraphicFramePr>
        <p:xfrm>
          <a:off x="2168525" y="2490538"/>
          <a:ext cx="7854950" cy="3511223"/>
        </p:xfrm>
        <a:graphic>
          <a:graphicData uri="http://schemas.openxmlformats.org/drawingml/2006/chart">
            <c:chart xmlns:c="http://schemas.openxmlformats.org/drawingml/2006/chart" xmlns:r="http://schemas.openxmlformats.org/officeDocument/2006/relationships" r:id="rId10"/>
          </a:graphicData>
        </a:graphic>
      </p:graphicFrame>
      <p:sp>
        <p:nvSpPr>
          <p:cNvPr id="126" name="TextBox 125">
            <a:extLst>
              <a:ext uri="{FF2B5EF4-FFF2-40B4-BE49-F238E27FC236}">
                <a16:creationId xmlns:a16="http://schemas.microsoft.com/office/drawing/2014/main" id="{0B46FAEC-2274-45C0-81E0-3091A3AF0BEB}"/>
              </a:ext>
            </a:extLst>
          </p:cNvPr>
          <p:cNvSpPr txBox="1"/>
          <p:nvPr/>
        </p:nvSpPr>
        <p:spPr>
          <a:xfrm>
            <a:off x="2459768" y="6294209"/>
            <a:ext cx="8020817" cy="461665"/>
          </a:xfrm>
          <a:prstGeom prst="rect">
            <a:avLst/>
          </a:prstGeom>
          <a:noFill/>
        </p:spPr>
        <p:txBody>
          <a:bodyPr wrap="square" lIns="91440" tIns="45720" rIns="91440" bIns="45720" rtlCol="0" anchor="t">
            <a:spAutoFit/>
          </a:bodyPr>
          <a:lstStyle/>
          <a:p>
            <a:pPr algn="ctr"/>
            <a:r>
              <a:rPr lang="en-GB" sz="1200">
                <a:solidFill>
                  <a:srgbClr val="EE2A7B"/>
                </a:solidFill>
                <a:cs typeface="Segoe UI"/>
              </a:rPr>
              <a:t>This document has been created with synthetic data for illustrative purposes only</a:t>
            </a:r>
          </a:p>
          <a:p>
            <a:pPr algn="ctr"/>
            <a:endParaRPr lang="en-GB" sz="1200">
              <a:solidFill>
                <a:srgbClr val="EE2A7B"/>
              </a:solidFill>
              <a:latin typeface="+mn-lt"/>
              <a:cs typeface="Segoe UI"/>
            </a:endParaRPr>
          </a:p>
        </p:txBody>
      </p:sp>
      <p:cxnSp>
        <p:nvCxnSpPr>
          <p:cNvPr id="6" name="Straight Connector 5">
            <a:extLst>
              <a:ext uri="{FF2B5EF4-FFF2-40B4-BE49-F238E27FC236}">
                <a16:creationId xmlns:a16="http://schemas.microsoft.com/office/drawing/2014/main" id="{F6FE6B54-B0C5-B3D7-6EC9-2F204B03842F}"/>
              </a:ext>
            </a:extLst>
          </p:cNvPr>
          <p:cNvCxnSpPr>
            <a:cxnSpLocks/>
          </p:cNvCxnSpPr>
          <p:nvPr>
            <p:custDataLst>
              <p:tags r:id="rId6"/>
            </p:custDataLst>
          </p:nvPr>
        </p:nvCxnSpPr>
        <p:spPr bwMode="auto">
          <a:xfrm>
            <a:off x="5764696" y="3441036"/>
            <a:ext cx="66790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Title 2">
            <a:extLst>
              <a:ext uri="{FF2B5EF4-FFF2-40B4-BE49-F238E27FC236}">
                <a16:creationId xmlns:a16="http://schemas.microsoft.com/office/drawing/2014/main" id="{66F432C4-B8C3-E77A-42D6-457C591370D9}"/>
              </a:ext>
            </a:extLst>
          </p:cNvPr>
          <p:cNvSpPr>
            <a:spLocks noGrp="1"/>
          </p:cNvSpPr>
          <p:nvPr>
            <p:ph type="title"/>
          </p:nvPr>
        </p:nvSpPr>
        <p:spPr>
          <a:xfrm>
            <a:off x="607367" y="292949"/>
            <a:ext cx="6898333" cy="1397739"/>
          </a:xfrm>
        </p:spPr>
        <p:txBody>
          <a:bodyPr vert="horz"/>
          <a:lstStyle/>
          <a:p>
            <a:r>
              <a:rPr lang="en-GB" dirty="0"/>
              <a:t>Having all of this knowledge can start to help you reconstruct the campaign based on the most important parameters </a:t>
            </a:r>
            <a:br>
              <a:rPr lang="en-GB" dirty="0"/>
            </a:br>
            <a:r>
              <a:rPr lang="en-GB" sz="2000" dirty="0"/>
              <a:t>(e.g. just unique reach, or cost per unique reach)</a:t>
            </a:r>
            <a:endParaRPr lang="en-GB" dirty="0"/>
          </a:p>
        </p:txBody>
      </p:sp>
      <p:sp>
        <p:nvSpPr>
          <p:cNvPr id="7" name="TextBox 6">
            <a:extLst>
              <a:ext uri="{FF2B5EF4-FFF2-40B4-BE49-F238E27FC236}">
                <a16:creationId xmlns:a16="http://schemas.microsoft.com/office/drawing/2014/main" id="{099C9217-38A8-B7E5-E259-E0455CCEBD49}"/>
              </a:ext>
            </a:extLst>
          </p:cNvPr>
          <p:cNvSpPr txBox="1"/>
          <p:nvPr/>
        </p:nvSpPr>
        <p:spPr>
          <a:xfrm>
            <a:off x="12401633" y="369451"/>
            <a:ext cx="3264068" cy="5632311"/>
          </a:xfrm>
          <a:prstGeom prst="rect">
            <a:avLst/>
          </a:prstGeom>
          <a:solidFill>
            <a:srgbClr val="FFFF00"/>
          </a:solidFill>
        </p:spPr>
        <p:txBody>
          <a:bodyPr wrap="square" rtlCol="0">
            <a:spAutoFit/>
          </a:bodyPr>
          <a:lstStyle/>
          <a:p>
            <a:pPr algn="l"/>
            <a:r>
              <a:rPr lang="en-GB" sz="2400" dirty="0">
                <a:latin typeface="+mn-lt"/>
              </a:rPr>
              <a:t>Copy your data over into the data sheet.  These numbers come from the Incremental Reach tab.  </a:t>
            </a:r>
          </a:p>
          <a:p>
            <a:pPr algn="l"/>
            <a:r>
              <a:rPr lang="en-GB" sz="2400" dirty="0">
                <a:latin typeface="+mn-lt"/>
              </a:rPr>
              <a:t>Remember with the waterfall chart you will need to manually calculate the values for the white bars that allow for the waterfall effect (these are highlighted yellow in the datasheet).</a:t>
            </a:r>
          </a:p>
          <a:p>
            <a:pPr algn="l"/>
            <a:endParaRPr lang="en-GB" sz="2400" dirty="0"/>
          </a:p>
        </p:txBody>
      </p:sp>
    </p:spTree>
    <p:extLst>
      <p:ext uri="{BB962C8B-B14F-4D97-AF65-F5344CB8AC3E}">
        <p14:creationId xmlns:p14="http://schemas.microsoft.com/office/powerpoint/2010/main" val="170769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297E5193-DF47-F614-BEA4-A9DCBD8F7707}"/>
              </a:ext>
            </a:extLst>
          </p:cNvPr>
          <p:cNvGraphicFramePr>
            <a:graphicFrameLocks noChangeAspect="1"/>
          </p:cNvGraphicFramePr>
          <p:nvPr>
            <p:custDataLst>
              <p:tags r:id="rId1"/>
            </p:custDataLst>
            <p:extLst>
              <p:ext uri="{D42A27DB-BD31-4B8C-83A1-F6EECF244321}">
                <p14:modId xmlns:p14="http://schemas.microsoft.com/office/powerpoint/2010/main" val="402496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3" name="think-cell data - do not delete" hidden="1">
                        <a:extLst>
                          <a:ext uri="{FF2B5EF4-FFF2-40B4-BE49-F238E27FC236}">
                            <a16:creationId xmlns:a16="http://schemas.microsoft.com/office/drawing/2014/main" id="{297E5193-DF47-F614-BEA4-A9DCBD8F7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Google Shape;190;p11">
            <a:extLst>
              <a:ext uri="{FF2B5EF4-FFF2-40B4-BE49-F238E27FC236}">
                <a16:creationId xmlns:a16="http://schemas.microsoft.com/office/drawing/2014/main" id="{2DA2FFEA-76B8-6FC8-64DA-DA9E91C8C4E2}"/>
              </a:ext>
            </a:extLst>
          </p:cNvPr>
          <p:cNvSpPr>
            <a:spLocks/>
          </p:cNvSpPr>
          <p:nvPr/>
        </p:nvSpPr>
        <p:spPr>
          <a:xfrm>
            <a:off x="1278885" y="2049031"/>
            <a:ext cx="9527233" cy="3997863"/>
          </a:xfrm>
          <a:prstGeom prst="roundRect">
            <a:avLst>
              <a:gd name="adj" fmla="val 0"/>
            </a:avLst>
          </a:prstGeom>
          <a:solidFill>
            <a:schemeClr val="bg1">
              <a:alpha val="26667"/>
            </a:schemeClr>
          </a:solidFill>
          <a:ln w="19050" cap="flat" cmpd="sng">
            <a:solidFill>
              <a:schemeClr val="accent2"/>
            </a:solidFill>
            <a:prstDash val="solid"/>
            <a:miter lim="800000"/>
            <a:headEnd type="none" w="sm" len="sm"/>
            <a:tailEnd type="none" w="sm" len="sm"/>
          </a:ln>
        </p:spPr>
        <p:txBody>
          <a:bodyPr spcFirstLastPara="1" wrap="square" lIns="288000" tIns="180000" rIns="91425" bIns="45700" anchor="t" anchorCtr="0">
            <a:noAutofit/>
          </a:bodyPr>
          <a:lstStyle/>
          <a:p>
            <a:pPr>
              <a:lnSpc>
                <a:spcPct val="90000"/>
              </a:lnSpc>
              <a:buClr>
                <a:srgbClr val="000000"/>
              </a:buClr>
              <a:buSzPts val="1100"/>
              <a:defRPr/>
            </a:pPr>
            <a:r>
              <a:rPr kumimoji="0" lang="en-GB" sz="1400" b="1" u="none" strike="noStrike" kern="0" cap="none" spc="0" normalizeH="0" baseline="0" noProof="0">
                <a:ln>
                  <a:noFill/>
                </a:ln>
                <a:effectLst/>
                <a:uLnTx/>
                <a:uFillTx/>
                <a:ea typeface="Arial"/>
                <a:cs typeface="Arial"/>
                <a:sym typeface="Arial"/>
              </a:rPr>
              <a:t>           </a:t>
            </a:r>
          </a:p>
          <a:p>
            <a:pPr>
              <a:lnSpc>
                <a:spcPct val="90000"/>
              </a:lnSpc>
              <a:buSzPts val="1100"/>
              <a:defRPr/>
            </a:pPr>
            <a:endParaRPr lang="en-GB" sz="1400" b="1" kern="0">
              <a:ea typeface="Arial"/>
              <a:cs typeface="Arial"/>
            </a:endParaRPr>
          </a:p>
        </p:txBody>
      </p:sp>
      <p:sp>
        <p:nvSpPr>
          <p:cNvPr id="14" name="TextBox 13">
            <a:extLst>
              <a:ext uri="{FF2B5EF4-FFF2-40B4-BE49-F238E27FC236}">
                <a16:creationId xmlns:a16="http://schemas.microsoft.com/office/drawing/2014/main" id="{1E755276-D4E7-CFCD-758C-759294B8340A}"/>
              </a:ext>
            </a:extLst>
          </p:cNvPr>
          <p:cNvSpPr txBox="1">
            <a:spLocks/>
          </p:cNvSpPr>
          <p:nvPr/>
        </p:nvSpPr>
        <p:spPr>
          <a:xfrm>
            <a:off x="1936296" y="2878478"/>
            <a:ext cx="7973323" cy="2962043"/>
          </a:xfrm>
          <a:prstGeom prst="rect">
            <a:avLst/>
          </a:prstGeom>
          <a:noFill/>
        </p:spPr>
        <p:txBody>
          <a:bodyPr wrap="square" lIns="91440" tIns="45720" rIns="91440" bIns="45720" anchor="t">
            <a:noAutofit/>
          </a:bodyPr>
          <a:lstStyle/>
          <a:p>
            <a:pPr marL="171450" indent="-171450">
              <a:spcAft>
                <a:spcPts val="600"/>
              </a:spcAft>
              <a:buFont typeface="Arial" panose="020B0604020202020204" pitchFamily="34" charset="0"/>
              <a:buChar char="•"/>
              <a:defRPr/>
            </a:pPr>
            <a:r>
              <a:rPr lang="en-US" sz="1200" b="0" u="none" strike="noStrike">
                <a:effectLst/>
              </a:rPr>
              <a:t>Was duplication of audiences in line with expectations?</a:t>
            </a:r>
            <a:endParaRPr lang="en-US" sz="1200">
              <a:cs typeface="Segoe UI"/>
            </a:endParaRPr>
          </a:p>
          <a:p>
            <a:pPr marL="171450" indent="-171450">
              <a:spcAft>
                <a:spcPts val="600"/>
              </a:spcAft>
              <a:buFont typeface="Arial" panose="020B0604020202020204" pitchFamily="34" charset="0"/>
              <a:buChar char="•"/>
              <a:defRPr/>
            </a:pPr>
            <a:r>
              <a:rPr lang="en-US" sz="1200">
                <a:cs typeface="Segoe UI"/>
              </a:rPr>
              <a:t>Could you improve suppression tactics to minimise unnecessary duplication?</a:t>
            </a:r>
          </a:p>
          <a:p>
            <a:pPr marL="171450" indent="-171450">
              <a:spcAft>
                <a:spcPts val="600"/>
              </a:spcAft>
              <a:buFont typeface="Arial" panose="020B0604020202020204" pitchFamily="34" charset="0"/>
              <a:buChar char="•"/>
              <a:defRPr/>
            </a:pPr>
            <a:r>
              <a:rPr lang="en-US" sz="1200"/>
              <a:t>How did each vendor perform vs. what you expected from a planning stage? </a:t>
            </a:r>
            <a:endParaRPr lang="en-US" sz="1200">
              <a:cs typeface="Segoe UI"/>
            </a:endParaRPr>
          </a:p>
          <a:p>
            <a:pPr marL="171450" indent="-171450">
              <a:spcAft>
                <a:spcPts val="600"/>
              </a:spcAft>
              <a:buFont typeface="Arial" panose="020B0604020202020204" pitchFamily="34" charset="0"/>
              <a:buChar char="•"/>
              <a:defRPr/>
            </a:pPr>
            <a:r>
              <a:rPr lang="en-US" sz="1200"/>
              <a:t>How did you target each channel, could this have contributed or taken away from the duplication?</a:t>
            </a:r>
            <a:endParaRPr lang="en-US" sz="1200">
              <a:cs typeface="Segoe UI"/>
            </a:endParaRPr>
          </a:p>
          <a:p>
            <a:pPr marL="171450" indent="-171450">
              <a:spcAft>
                <a:spcPts val="600"/>
              </a:spcAft>
              <a:buFont typeface="Arial" panose="020B0604020202020204" pitchFamily="34" charset="0"/>
              <a:buChar char="•"/>
              <a:defRPr/>
            </a:pPr>
            <a:r>
              <a:rPr lang="en-US" sz="1200" b="0" u="none" strike="noStrike">
                <a:effectLst/>
              </a:rPr>
              <a:t>Could channel-specific targeting have increased or reduced overlap? </a:t>
            </a:r>
            <a:endParaRPr lang="en-US" sz="1200" b="0" u="none" strike="noStrike">
              <a:effectLst/>
              <a:cs typeface="Segoe UI"/>
            </a:endParaRPr>
          </a:p>
          <a:p>
            <a:pPr marL="171450" indent="-171450">
              <a:spcAft>
                <a:spcPts val="600"/>
              </a:spcAft>
              <a:buFont typeface="Arial" panose="020B0604020202020204" pitchFamily="34" charset="0"/>
              <a:buChar char="•"/>
              <a:defRPr/>
            </a:pPr>
            <a:r>
              <a:rPr lang="en-US" sz="1200" b="0" u="none" strike="noStrike">
                <a:effectLst/>
              </a:rPr>
              <a:t>Should you upweight or down-weight specific vendors based on performance?</a:t>
            </a:r>
          </a:p>
          <a:p>
            <a:pPr marL="228600" indent="-228600">
              <a:spcAft>
                <a:spcPts val="600"/>
              </a:spcAft>
              <a:buFont typeface="Arial,Sans-Serif" panose="020B0604020202020204" pitchFamily="34" charset="0"/>
              <a:buChar char="•"/>
              <a:defRPr/>
            </a:pPr>
            <a:r>
              <a:rPr lang="en-US" sz="1200"/>
              <a:t>How could I shift budgets to optimise the balance between total reach, unique reach, and cost efficiency?</a:t>
            </a:r>
          </a:p>
          <a:p>
            <a:pPr marL="228600" indent="-228600">
              <a:spcAft>
                <a:spcPts val="600"/>
              </a:spcAft>
              <a:buFont typeface="Arial,Sans-Serif" panose="020B0604020202020204" pitchFamily="34" charset="0"/>
              <a:buChar char="•"/>
              <a:defRPr/>
            </a:pPr>
            <a:r>
              <a:rPr lang="en-US" sz="1200"/>
              <a:t>Are certain channels driving excessive duplication, and should budgets be reallocated to maximise unique reach?</a:t>
            </a:r>
          </a:p>
          <a:p>
            <a:pPr marL="228600" indent="-228600">
              <a:spcAft>
                <a:spcPts val="600"/>
              </a:spcAft>
              <a:buFont typeface="Arial,Sans-Serif" panose="020B0604020202020204" pitchFamily="34" charset="0"/>
              <a:buChar char="•"/>
              <a:defRPr/>
            </a:pPr>
            <a:r>
              <a:rPr lang="en-US" sz="1200"/>
              <a:t>If this were a post-campaign analysis (PCA), would I adjust budget splits next time to improve efficiency?</a:t>
            </a:r>
          </a:p>
          <a:p>
            <a:pPr marL="228600" indent="-228600">
              <a:spcAft>
                <a:spcPts val="600"/>
              </a:spcAft>
              <a:buFont typeface="Arial,Sans-Serif" panose="020B0604020202020204" pitchFamily="34" charset="0"/>
              <a:buChar char="•"/>
              <a:defRPr/>
            </a:pPr>
            <a:r>
              <a:rPr lang="en-US" sz="1200"/>
              <a:t>How do the CPM and CPH compare across channels, and where can cost savings be achieved without sacrificing reach?</a:t>
            </a:r>
          </a:p>
          <a:p>
            <a:pPr marL="228600" indent="-228600">
              <a:spcAft>
                <a:spcPts val="600"/>
              </a:spcAft>
              <a:buFont typeface="Arial,Sans-Serif" panose="020B0604020202020204" pitchFamily="34" charset="0"/>
              <a:buChar char="•"/>
              <a:defRPr/>
            </a:pPr>
            <a:r>
              <a:rPr lang="en-US" sz="1200"/>
              <a:t>How can I build most incremental reach – who do I anchor first?</a:t>
            </a:r>
          </a:p>
          <a:p>
            <a:pPr marL="171450" indent="-171450">
              <a:spcAft>
                <a:spcPts val="600"/>
              </a:spcAft>
              <a:buFont typeface="Arial" panose="020B0604020202020204" pitchFamily="34" charset="0"/>
              <a:buChar char="•"/>
              <a:defRPr/>
            </a:pPr>
            <a:endParaRPr lang="en-US" sz="1200" b="0" u="none" strike="noStrike">
              <a:effectLst/>
              <a:cs typeface="Segoe UI"/>
            </a:endParaRPr>
          </a:p>
          <a:p>
            <a:pPr marL="228600" indent="-228600" fontAlgn="ctr">
              <a:spcAft>
                <a:spcPts val="300"/>
              </a:spcAft>
              <a:buFont typeface="Arial" panose="020B0604020202020204" pitchFamily="34" charset="0"/>
              <a:buChar char="•"/>
              <a:defRPr/>
            </a:pPr>
            <a:endParaRPr lang="en-US" sz="1200" b="0" u="none" strike="noStrike">
              <a:effectLst/>
              <a:cs typeface="Segoe UI"/>
            </a:endParaRPr>
          </a:p>
          <a:p>
            <a:pPr marL="228600" marR="0" lvl="0" indent="-228600" algn="l" defTabSz="914400" rtl="0" eaLnBrk="1" fontAlgn="ctr" latinLnBrk="0" hangingPunct="1">
              <a:lnSpc>
                <a:spcPct val="100000"/>
              </a:lnSpc>
              <a:spcBef>
                <a:spcPts val="0"/>
              </a:spcBef>
              <a:spcAft>
                <a:spcPts val="300"/>
              </a:spcAft>
              <a:buClrTx/>
              <a:buSzTx/>
              <a:buFont typeface="Arial" panose="020B0604020202020204" pitchFamily="34" charset="0"/>
              <a:buChar char="•"/>
              <a:tabLst/>
              <a:defRPr/>
            </a:pPr>
            <a:endParaRPr lang="en-US" sz="1200">
              <a:cs typeface="Segoe UI"/>
            </a:endParaRPr>
          </a:p>
          <a:p>
            <a:pPr marL="171450" indent="-171450">
              <a:spcAft>
                <a:spcPts val="300"/>
              </a:spcAft>
              <a:buFont typeface="Arial" panose="020B0604020202020204" pitchFamily="34" charset="0"/>
              <a:buChar char="•"/>
              <a:defRPr/>
            </a:pPr>
            <a:endParaRPr lang="en-US" sz="1200" b="0" u="none" strike="noStrike">
              <a:solidFill>
                <a:schemeClr val="tx1"/>
              </a:solidFill>
              <a:effectLst/>
              <a:cs typeface="Segoe UI"/>
            </a:endParaRPr>
          </a:p>
          <a:p>
            <a:pPr marL="171450" indent="-171450">
              <a:spcAft>
                <a:spcPts val="300"/>
              </a:spcAft>
              <a:buFont typeface="Arial" panose="020B0604020202020204" pitchFamily="34" charset="0"/>
              <a:buChar char="•"/>
              <a:defRPr/>
            </a:pPr>
            <a:endParaRPr lang="en-GB" sz="1200">
              <a:solidFill>
                <a:srgbClr val="1C3B51"/>
              </a:solidFill>
              <a:cs typeface="Segoe UI"/>
            </a:endParaRPr>
          </a:p>
        </p:txBody>
      </p:sp>
      <p:pic>
        <p:nvPicPr>
          <p:cNvPr id="7" name="Graphic 6" descr="Thought bubble with solid fill">
            <a:extLst>
              <a:ext uri="{FF2B5EF4-FFF2-40B4-BE49-F238E27FC236}">
                <a16:creationId xmlns:a16="http://schemas.microsoft.com/office/drawing/2014/main" id="{53236BF7-A5A6-876B-F572-2AFC4A8F36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8278" y="2193755"/>
            <a:ext cx="540000" cy="540000"/>
          </a:xfrm>
          <a:prstGeom prst="rect">
            <a:avLst/>
          </a:prstGeom>
        </p:spPr>
      </p:pic>
      <p:sp>
        <p:nvSpPr>
          <p:cNvPr id="2" name="Title 1">
            <a:extLst>
              <a:ext uri="{FF2B5EF4-FFF2-40B4-BE49-F238E27FC236}">
                <a16:creationId xmlns:a16="http://schemas.microsoft.com/office/drawing/2014/main" id="{87B8411C-AA80-5B71-DB14-9DA7B4E37026}"/>
              </a:ext>
            </a:extLst>
          </p:cNvPr>
          <p:cNvSpPr>
            <a:spLocks noGrp="1"/>
          </p:cNvSpPr>
          <p:nvPr>
            <p:ph type="title"/>
          </p:nvPr>
        </p:nvSpPr>
        <p:spPr/>
        <p:txBody>
          <a:bodyPr vert="horz"/>
          <a:lstStyle/>
          <a:p>
            <a:r>
              <a:rPr lang="de-DE"/>
              <a:t>Origin helps users frame the questions around campaign performance</a:t>
            </a:r>
          </a:p>
        </p:txBody>
      </p:sp>
      <p:sp>
        <p:nvSpPr>
          <p:cNvPr id="17" name="Content Placeholder 4">
            <a:extLst>
              <a:ext uri="{FF2B5EF4-FFF2-40B4-BE49-F238E27FC236}">
                <a16:creationId xmlns:a16="http://schemas.microsoft.com/office/drawing/2014/main" id="{7B92C1C4-ABBB-B26C-C71E-E3FA7BAB6AB6}"/>
              </a:ext>
            </a:extLst>
          </p:cNvPr>
          <p:cNvSpPr txBox="1">
            <a:spLocks/>
          </p:cNvSpPr>
          <p:nvPr/>
        </p:nvSpPr>
        <p:spPr>
          <a:xfrm>
            <a:off x="2117670" y="2281126"/>
            <a:ext cx="4100070" cy="439917"/>
          </a:xfrm>
          <a:prstGeom prst="rect">
            <a:avLst/>
          </a:prstGeom>
        </p:spPr>
        <p:txBody>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4"/>
            <a:r>
              <a:rPr lang="en-GB" kern="0"/>
              <a:t>Questions to consider</a:t>
            </a:r>
          </a:p>
        </p:txBody>
      </p:sp>
    </p:spTree>
    <p:extLst>
      <p:ext uri="{BB962C8B-B14F-4D97-AF65-F5344CB8AC3E}">
        <p14:creationId xmlns:p14="http://schemas.microsoft.com/office/powerpoint/2010/main" val="247888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0F585-5DAC-CF10-315F-6DEFC118703D}"/>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5EE34D0-84DD-54C9-84EB-F2ECF75C43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think-cell data - do not delete" hidden="1">
                        <a:extLst>
                          <a:ext uri="{FF2B5EF4-FFF2-40B4-BE49-F238E27FC236}">
                            <a16:creationId xmlns:a16="http://schemas.microsoft.com/office/drawing/2014/main" id="{E5EE34D0-84DD-54C9-84EB-F2ECF75C43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0A48EAAE-3ABE-6213-DD3A-1036CF817278}"/>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900" b="0" i="0" u="none" strike="noStrike" kern="1200" cap="none" spc="0" normalizeH="0" baseline="0" noProof="0" smtClean="0">
                <a:ln>
                  <a:noFill/>
                </a:ln>
                <a:solidFill>
                  <a:srgbClr val="1C3B51"/>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a:ln>
                <a:noFill/>
              </a:ln>
              <a:solidFill>
                <a:srgbClr val="1C3B51"/>
              </a:solidFill>
              <a:effectLst/>
              <a:uLnTx/>
              <a:uFillTx/>
              <a:latin typeface="Segoe UI"/>
              <a:ea typeface="+mn-ea"/>
              <a:cs typeface="+mn-cs"/>
            </a:endParaRPr>
          </a:p>
        </p:txBody>
      </p:sp>
      <p:sp>
        <p:nvSpPr>
          <p:cNvPr id="3" name="Title 2">
            <a:extLst>
              <a:ext uri="{FF2B5EF4-FFF2-40B4-BE49-F238E27FC236}">
                <a16:creationId xmlns:a16="http://schemas.microsoft.com/office/drawing/2014/main" id="{480893DE-B066-D30A-AEAB-9D60C244EDFB}"/>
              </a:ext>
            </a:extLst>
          </p:cNvPr>
          <p:cNvSpPr>
            <a:spLocks noGrp="1"/>
          </p:cNvSpPr>
          <p:nvPr>
            <p:ph type="title"/>
          </p:nvPr>
        </p:nvSpPr>
        <p:spPr/>
        <p:txBody>
          <a:bodyPr vert="horz"/>
          <a:lstStyle/>
          <a:p>
            <a:r>
              <a:rPr lang="en-GB"/>
              <a:t>3 use cases from the Origin Data</a:t>
            </a:r>
          </a:p>
        </p:txBody>
      </p:sp>
      <p:grpSp>
        <p:nvGrpSpPr>
          <p:cNvPr id="25" name="Group 24">
            <a:extLst>
              <a:ext uri="{FF2B5EF4-FFF2-40B4-BE49-F238E27FC236}">
                <a16:creationId xmlns:a16="http://schemas.microsoft.com/office/drawing/2014/main" id="{802487F1-1DE4-EE63-FCEB-D973FCA6648E}"/>
              </a:ext>
            </a:extLst>
          </p:cNvPr>
          <p:cNvGrpSpPr/>
          <p:nvPr/>
        </p:nvGrpSpPr>
        <p:grpSpPr>
          <a:xfrm>
            <a:off x="607367" y="3991703"/>
            <a:ext cx="3526972" cy="1016000"/>
            <a:chOff x="607367" y="3991703"/>
            <a:chExt cx="3526972" cy="1016000"/>
          </a:xfrm>
        </p:grpSpPr>
        <p:sp>
          <p:nvSpPr>
            <p:cNvPr id="4" name="Rectangle 3">
              <a:extLst>
                <a:ext uri="{FF2B5EF4-FFF2-40B4-BE49-F238E27FC236}">
                  <a16:creationId xmlns:a16="http://schemas.microsoft.com/office/drawing/2014/main" id="{5A06AB71-5CB1-07C3-CB29-5AFE524B2D33}"/>
                </a:ext>
              </a:extLst>
            </p:cNvPr>
            <p:cNvSpPr/>
            <p:nvPr/>
          </p:nvSpPr>
          <p:spPr>
            <a:xfrm>
              <a:off x="607367" y="3991703"/>
              <a:ext cx="3526972" cy="1016000"/>
            </a:xfrm>
            <a:prstGeom prst="rect">
              <a:avLst/>
            </a:prstGeom>
            <a:solidFill>
              <a:schemeClr val="bg1"/>
            </a:solidFill>
            <a:ln>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rgbClr val="D2D8DC"/>
                  </a:solidFill>
                  <a:effectLst/>
                  <a:uLnTx/>
                  <a:uFillTx/>
                  <a:latin typeface="+mj-lt"/>
                  <a:ea typeface="+mn-ea"/>
                  <a:cs typeface="+mn-cs"/>
                </a:rPr>
                <a:t>Unique Audience Reach and Duplication across platforms</a:t>
              </a:r>
            </a:p>
          </p:txBody>
        </p:sp>
        <p:sp>
          <p:nvSpPr>
            <p:cNvPr id="8" name="Oval 7">
              <a:extLst>
                <a:ext uri="{FF2B5EF4-FFF2-40B4-BE49-F238E27FC236}">
                  <a16:creationId xmlns:a16="http://schemas.microsoft.com/office/drawing/2014/main" id="{3783B653-D9A4-5798-87C4-043F653CE713}"/>
                </a:ext>
              </a:extLst>
            </p:cNvPr>
            <p:cNvSpPr/>
            <p:nvPr/>
          </p:nvSpPr>
          <p:spPr>
            <a:xfrm>
              <a:off x="834395"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2D8DC"/>
                  </a:solidFill>
                  <a:effectLst/>
                  <a:uLnTx/>
                  <a:uFillTx/>
                  <a:latin typeface="Segoe UI"/>
                  <a:ea typeface="+mn-ea"/>
                  <a:cs typeface="+mn-cs"/>
                </a:rPr>
                <a:t>1</a:t>
              </a:r>
            </a:p>
          </p:txBody>
        </p:sp>
      </p:grpSp>
      <p:grpSp>
        <p:nvGrpSpPr>
          <p:cNvPr id="23" name="Group 22">
            <a:extLst>
              <a:ext uri="{FF2B5EF4-FFF2-40B4-BE49-F238E27FC236}">
                <a16:creationId xmlns:a16="http://schemas.microsoft.com/office/drawing/2014/main" id="{A60FACDF-2305-7D83-7BCA-1C92B6C9ED7C}"/>
              </a:ext>
            </a:extLst>
          </p:cNvPr>
          <p:cNvGrpSpPr/>
          <p:nvPr/>
        </p:nvGrpSpPr>
        <p:grpSpPr>
          <a:xfrm>
            <a:off x="4297372" y="3991703"/>
            <a:ext cx="3526972" cy="1016000"/>
            <a:chOff x="4297372" y="3991703"/>
            <a:chExt cx="3526972" cy="1016000"/>
          </a:xfrm>
        </p:grpSpPr>
        <p:sp>
          <p:nvSpPr>
            <p:cNvPr id="5" name="Rectangle 4">
              <a:extLst>
                <a:ext uri="{FF2B5EF4-FFF2-40B4-BE49-F238E27FC236}">
                  <a16:creationId xmlns:a16="http://schemas.microsoft.com/office/drawing/2014/main" id="{278C7A67-348B-AFFB-E231-6204A0898A41}"/>
                </a:ext>
              </a:extLst>
            </p:cNvPr>
            <p:cNvSpPr/>
            <p:nvPr/>
          </p:nvSpPr>
          <p:spPr>
            <a:xfrm>
              <a:off x="4297372" y="3991703"/>
              <a:ext cx="3526972" cy="1016000"/>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chemeClr val="accent2"/>
                  </a:solidFill>
                  <a:effectLst/>
                  <a:uLnTx/>
                  <a:uFillTx/>
                  <a:latin typeface="+mj-lt"/>
                  <a:ea typeface="+mn-ea"/>
                  <a:cs typeface="+mn-cs"/>
                </a:rPr>
                <a:t>Campaign C</a:t>
              </a:r>
              <a:r>
                <a:rPr lang="en-GB">
                  <a:solidFill>
                    <a:schemeClr val="accent2"/>
                  </a:solidFill>
                  <a:latin typeface="+mj-lt"/>
                </a:rPr>
                <a:t>over </a:t>
              </a:r>
            </a:p>
            <a:p>
              <a:pPr lvl="2"/>
              <a:r>
                <a:rPr lang="en-GB">
                  <a:solidFill>
                    <a:schemeClr val="accent2"/>
                  </a:solidFill>
                  <a:latin typeface="+mj-lt"/>
                </a:rPr>
                <a:t>Build &amp; Frequency</a:t>
              </a:r>
              <a:endParaRPr kumimoji="0" lang="en-GB" b="0" i="0" u="none" strike="noStrike" kern="1200" cap="none" spc="0" normalizeH="0" baseline="0" noProof="0">
                <a:ln>
                  <a:noFill/>
                </a:ln>
                <a:solidFill>
                  <a:schemeClr val="accent2"/>
                </a:solidFill>
                <a:effectLst/>
                <a:uLnTx/>
                <a:uFillTx/>
                <a:latin typeface="+mj-lt"/>
                <a:ea typeface="+mn-ea"/>
                <a:cs typeface="+mn-cs"/>
              </a:endParaRPr>
            </a:p>
          </p:txBody>
        </p:sp>
        <p:sp>
          <p:nvSpPr>
            <p:cNvPr id="9" name="Oval 8">
              <a:extLst>
                <a:ext uri="{FF2B5EF4-FFF2-40B4-BE49-F238E27FC236}">
                  <a16:creationId xmlns:a16="http://schemas.microsoft.com/office/drawing/2014/main" id="{DAD01C35-EB13-2125-BF07-8A0CD70CF818}"/>
                </a:ext>
              </a:extLst>
            </p:cNvPr>
            <p:cNvSpPr/>
            <p:nvPr/>
          </p:nvSpPr>
          <p:spPr>
            <a:xfrm>
              <a:off x="4519183"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accent2"/>
                  </a:solidFill>
                  <a:effectLst/>
                  <a:uLnTx/>
                  <a:uFillTx/>
                  <a:latin typeface="Segoe UI"/>
                  <a:ea typeface="+mn-ea"/>
                  <a:cs typeface="+mn-cs"/>
                </a:rPr>
                <a:t>2</a:t>
              </a:r>
            </a:p>
          </p:txBody>
        </p:sp>
      </p:grpSp>
      <p:grpSp>
        <p:nvGrpSpPr>
          <p:cNvPr id="24" name="Group 23">
            <a:extLst>
              <a:ext uri="{FF2B5EF4-FFF2-40B4-BE49-F238E27FC236}">
                <a16:creationId xmlns:a16="http://schemas.microsoft.com/office/drawing/2014/main" id="{C88ED0CA-0BBA-F16F-E733-167C59E3E818}"/>
              </a:ext>
            </a:extLst>
          </p:cNvPr>
          <p:cNvGrpSpPr/>
          <p:nvPr/>
        </p:nvGrpSpPr>
        <p:grpSpPr>
          <a:xfrm>
            <a:off x="7987378" y="3991703"/>
            <a:ext cx="3526972" cy="1016000"/>
            <a:chOff x="7987378" y="3991703"/>
            <a:chExt cx="3526972" cy="1016000"/>
          </a:xfrm>
        </p:grpSpPr>
        <p:sp>
          <p:nvSpPr>
            <p:cNvPr id="7" name="Rectangle 6">
              <a:extLst>
                <a:ext uri="{FF2B5EF4-FFF2-40B4-BE49-F238E27FC236}">
                  <a16:creationId xmlns:a16="http://schemas.microsoft.com/office/drawing/2014/main" id="{44B18C53-EB23-5241-3184-CD5E8E1BD101}"/>
                </a:ext>
              </a:extLst>
            </p:cNvPr>
            <p:cNvSpPr/>
            <p:nvPr/>
          </p:nvSpPr>
          <p:spPr>
            <a:xfrm>
              <a:off x="7987378" y="3991703"/>
              <a:ext cx="3526972" cy="1016000"/>
            </a:xfrm>
            <a:prstGeom prst="rect">
              <a:avLst/>
            </a:prstGeom>
            <a:solidFill>
              <a:schemeClr val="bg1"/>
            </a:solidFill>
            <a:ln>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rgbClr val="D2D8DC"/>
                  </a:solidFill>
                  <a:effectLst/>
                  <a:uLnTx/>
                  <a:uFillTx/>
                  <a:latin typeface="+mj-lt"/>
                  <a:ea typeface="+mn-ea"/>
                  <a:cs typeface="+mn-cs"/>
                </a:rPr>
                <a:t>Completed </a:t>
              </a:r>
            </a:p>
            <a:p>
              <a:pPr lvl="2"/>
              <a:r>
                <a:rPr lang="en-GB">
                  <a:solidFill>
                    <a:srgbClr val="D2D8DC"/>
                  </a:solidFill>
                  <a:latin typeface="+mj-lt"/>
                </a:rPr>
                <a:t>V</a:t>
              </a:r>
              <a:r>
                <a:rPr kumimoji="0" lang="en-GB" b="0" i="0" u="none" strike="noStrike" kern="1200" cap="none" spc="0" normalizeH="0" baseline="0" noProof="0" err="1">
                  <a:ln>
                    <a:noFill/>
                  </a:ln>
                  <a:solidFill>
                    <a:srgbClr val="D2D8DC"/>
                  </a:solidFill>
                  <a:effectLst/>
                  <a:uLnTx/>
                  <a:uFillTx/>
                  <a:latin typeface="+mj-lt"/>
                  <a:ea typeface="+mn-ea"/>
                  <a:cs typeface="+mn-cs"/>
                </a:rPr>
                <a:t>iews</a:t>
              </a:r>
              <a:endParaRPr kumimoji="0" lang="en-GB" b="0" i="0" u="none" strike="noStrike" kern="1200" cap="none" spc="0" normalizeH="0" baseline="0" noProof="0">
                <a:ln>
                  <a:noFill/>
                </a:ln>
                <a:solidFill>
                  <a:srgbClr val="D2D8DC"/>
                </a:solidFill>
                <a:effectLst/>
                <a:uLnTx/>
                <a:uFillTx/>
                <a:latin typeface="+mj-lt"/>
                <a:ea typeface="+mn-ea"/>
                <a:cs typeface="+mn-cs"/>
              </a:endParaRPr>
            </a:p>
          </p:txBody>
        </p:sp>
        <p:sp>
          <p:nvSpPr>
            <p:cNvPr id="11" name="Oval 10">
              <a:extLst>
                <a:ext uri="{FF2B5EF4-FFF2-40B4-BE49-F238E27FC236}">
                  <a16:creationId xmlns:a16="http://schemas.microsoft.com/office/drawing/2014/main" id="{80187158-29EE-0CC6-A25F-844F5F9B9639}"/>
                </a:ext>
              </a:extLst>
            </p:cNvPr>
            <p:cNvSpPr/>
            <p:nvPr/>
          </p:nvSpPr>
          <p:spPr>
            <a:xfrm>
              <a:off x="8203970"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2D8DC"/>
                  </a:solidFill>
                  <a:effectLst/>
                  <a:uLnTx/>
                  <a:uFillTx/>
                  <a:latin typeface="Segoe UI"/>
                  <a:ea typeface="+mn-ea"/>
                  <a:cs typeface="+mn-cs"/>
                </a:rPr>
                <a:t>3</a:t>
              </a:r>
            </a:p>
          </p:txBody>
        </p:sp>
      </p:grpSp>
      <p:pic>
        <p:nvPicPr>
          <p:cNvPr id="16" name="Graphic 15" descr="Users with solid fill">
            <a:extLst>
              <a:ext uri="{FF2B5EF4-FFF2-40B4-BE49-F238E27FC236}">
                <a16:creationId xmlns:a16="http://schemas.microsoft.com/office/drawing/2014/main" id="{B7116B4F-6344-BFF7-7F0D-DC2F97CF63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1984" y="2031261"/>
            <a:ext cx="1397739" cy="1397739"/>
          </a:xfrm>
          <a:prstGeom prst="rect">
            <a:avLst/>
          </a:prstGeom>
        </p:spPr>
      </p:pic>
      <p:pic>
        <p:nvPicPr>
          <p:cNvPr id="18" name="Graphic 17" descr="Exponential Graph with solid fill">
            <a:extLst>
              <a:ext uri="{FF2B5EF4-FFF2-40B4-BE49-F238E27FC236}">
                <a16:creationId xmlns:a16="http://schemas.microsoft.com/office/drawing/2014/main" id="{3973DC75-7F42-11CE-92DA-71AC1F3DE1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9901" y="2119173"/>
            <a:ext cx="1221915" cy="1221915"/>
          </a:xfrm>
          <a:prstGeom prst="rect">
            <a:avLst/>
          </a:prstGeom>
        </p:spPr>
      </p:pic>
      <p:pic>
        <p:nvPicPr>
          <p:cNvPr id="22" name="Graphic 21" descr="Stopwatch 75% with solid fill">
            <a:extLst>
              <a:ext uri="{FF2B5EF4-FFF2-40B4-BE49-F238E27FC236}">
                <a16:creationId xmlns:a16="http://schemas.microsoft.com/office/drawing/2014/main" id="{C3CFDE63-0900-B108-0BB4-953AE4BFB0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7819" y="2207085"/>
            <a:ext cx="1046090" cy="1046090"/>
          </a:xfrm>
          <a:prstGeom prst="rect">
            <a:avLst/>
          </a:prstGeom>
        </p:spPr>
      </p:pic>
    </p:spTree>
    <p:extLst>
      <p:ext uri="{BB962C8B-B14F-4D97-AF65-F5344CB8AC3E}">
        <p14:creationId xmlns:p14="http://schemas.microsoft.com/office/powerpoint/2010/main" val="52481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CABFDC6-EEA9-26B2-58D1-A996460E3EA6}"/>
            </a:ext>
          </a:extLst>
        </p:cNvPr>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B7BFD22-12CA-46CD-D0F0-23AE736B69D8}"/>
              </a:ext>
            </a:extLst>
          </p:cNvPr>
          <p:cNvGraphicFramePr>
            <a:graphicFrameLocks noChangeAspect="1"/>
          </p:cNvGraphicFramePr>
          <p:nvPr>
            <p:custDataLst>
              <p:tags r:id="rId1"/>
            </p:custDataLst>
            <p:extLst>
              <p:ext uri="{D42A27DB-BD31-4B8C-83A1-F6EECF244321}">
                <p14:modId xmlns:p14="http://schemas.microsoft.com/office/powerpoint/2010/main" val="2356365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4" imgH="424" progId="TCLayout.ActiveDocument.1">
                  <p:embed/>
                </p:oleObj>
              </mc:Choice>
              <mc:Fallback>
                <p:oleObj name="think-cell Slide" r:id="rId6" imgW="424" imgH="424" progId="TCLayout.ActiveDocument.1">
                  <p:embed/>
                  <p:pic>
                    <p:nvPicPr>
                      <p:cNvPr id="4" name="Objekt 3" hidden="1">
                        <a:extLst>
                          <a:ext uri="{FF2B5EF4-FFF2-40B4-BE49-F238E27FC236}">
                            <a16:creationId xmlns:a16="http://schemas.microsoft.com/office/drawing/2014/main" id="{0B7BFD22-12CA-46CD-D0F0-23AE736B69D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62" name="Chart 161">
            <a:extLst>
              <a:ext uri="{FF2B5EF4-FFF2-40B4-BE49-F238E27FC236}">
                <a16:creationId xmlns:a16="http://schemas.microsoft.com/office/drawing/2014/main" id="{EA7D48C8-11CE-BB9A-2EAC-2224C69CD70E}"/>
              </a:ext>
            </a:extLst>
          </p:cNvPr>
          <p:cNvGraphicFramePr/>
          <p:nvPr>
            <p:custDataLst>
              <p:tags r:id="rId2"/>
            </p:custDataLst>
            <p:extLst>
              <p:ext uri="{D42A27DB-BD31-4B8C-83A1-F6EECF244321}">
                <p14:modId xmlns:p14="http://schemas.microsoft.com/office/powerpoint/2010/main" val="4099730572"/>
              </p:ext>
            </p:extLst>
          </p:nvPr>
        </p:nvGraphicFramePr>
        <p:xfrm>
          <a:off x="873125" y="1958370"/>
          <a:ext cx="9477375" cy="4606681"/>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a:extLst>
              <a:ext uri="{FF2B5EF4-FFF2-40B4-BE49-F238E27FC236}">
                <a16:creationId xmlns:a16="http://schemas.microsoft.com/office/drawing/2014/main" id="{1B8FA3E9-8E26-B7C4-5A67-5C3FCF6ADF7C}"/>
              </a:ext>
            </a:extLst>
          </p:cNvPr>
          <p:cNvSpPr>
            <a:spLocks noGrp="1"/>
          </p:cNvSpPr>
          <p:nvPr>
            <p:ph type="title"/>
          </p:nvPr>
        </p:nvSpPr>
        <p:spPr>
          <a:xfrm>
            <a:off x="607367" y="292949"/>
            <a:ext cx="7017396" cy="1397739"/>
          </a:xfrm>
        </p:spPr>
        <p:txBody>
          <a:bodyPr vert="horz"/>
          <a:lstStyle/>
          <a:p>
            <a:r>
              <a:rPr lang="de-DE"/>
              <a:t>We can chart the total net campaign 1+ cover build over the campaign period  </a:t>
            </a:r>
          </a:p>
        </p:txBody>
      </p:sp>
      <p:sp>
        <p:nvSpPr>
          <p:cNvPr id="85" name="TextBox 84">
            <a:extLst>
              <a:ext uri="{FF2B5EF4-FFF2-40B4-BE49-F238E27FC236}">
                <a16:creationId xmlns:a16="http://schemas.microsoft.com/office/drawing/2014/main" id="{35569AB3-FD17-C2D7-F2AF-CA18408417C8}"/>
              </a:ext>
            </a:extLst>
          </p:cNvPr>
          <p:cNvSpPr txBox="1"/>
          <p:nvPr>
            <p:custDataLst>
              <p:tags r:id="rId3"/>
            </p:custDataLst>
          </p:nvPr>
        </p:nvSpPr>
        <p:spPr>
          <a:xfrm>
            <a:off x="628650" y="1958370"/>
            <a:ext cx="4511675" cy="492443"/>
          </a:xfrm>
          <a:prstGeom prst="rect">
            <a:avLst/>
          </a:prstGeom>
          <a:noFill/>
        </p:spPr>
        <p:txBody>
          <a:bodyPr wrap="square" rtlCol="0">
            <a:spAutoFit/>
          </a:bodyPr>
          <a:lstStyle/>
          <a:p>
            <a:pPr algn="l"/>
            <a:r>
              <a:rPr lang="en-GB" sz="1400" b="1">
                <a:solidFill>
                  <a:schemeClr val="accent2"/>
                </a:solidFill>
                <a:latin typeface="+mj-lt"/>
              </a:rPr>
              <a:t>Cumulative Audience Reached</a:t>
            </a:r>
          </a:p>
          <a:p>
            <a:pPr algn="l"/>
            <a:r>
              <a:rPr lang="en-GB" sz="1200" i="1"/>
              <a:t>Adults Millions, Cumulative Reach (+1)</a:t>
            </a:r>
            <a:endParaRPr lang="en-GB" sz="1600" i="1">
              <a:solidFill>
                <a:schemeClr val="tx1"/>
              </a:solidFill>
              <a:latin typeface="+mn-lt"/>
            </a:endParaRPr>
          </a:p>
        </p:txBody>
      </p:sp>
      <p:sp>
        <p:nvSpPr>
          <p:cNvPr id="164" name="Rectangle 163">
            <a:extLst>
              <a:ext uri="{FF2B5EF4-FFF2-40B4-BE49-F238E27FC236}">
                <a16:creationId xmlns:a16="http://schemas.microsoft.com/office/drawing/2014/main" id="{2741C96E-58D9-A8B8-B5B1-823058FDCC7F}"/>
              </a:ext>
            </a:extLst>
          </p:cNvPr>
          <p:cNvSpPr/>
          <p:nvPr/>
        </p:nvSpPr>
        <p:spPr>
          <a:xfrm>
            <a:off x="9231313" y="317541"/>
            <a:ext cx="2353320" cy="519947"/>
          </a:xfrm>
          <a:prstGeom prst="rect">
            <a:avLst/>
          </a:prstGeom>
          <a:solidFill>
            <a:srgbClr val="D2D8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050" b="1">
                <a:solidFill>
                  <a:schemeClr val="tx1"/>
                </a:solidFill>
              </a:rPr>
              <a:t>Note</a:t>
            </a:r>
            <a:r>
              <a:rPr lang="de-DE" sz="1050">
                <a:solidFill>
                  <a:schemeClr val="tx1"/>
                </a:solidFill>
              </a:rPr>
              <a:t>: </a:t>
            </a:r>
          </a:p>
          <a:p>
            <a:pPr algn="ctr"/>
            <a:r>
              <a:rPr lang="de-DE" sz="1000">
                <a:solidFill>
                  <a:schemeClr val="tx1"/>
                </a:solidFill>
              </a:rPr>
              <a:t>Vendor values include duplicates (Gross)</a:t>
            </a:r>
          </a:p>
        </p:txBody>
      </p:sp>
      <p:sp>
        <p:nvSpPr>
          <p:cNvPr id="5" name="TextBox 4">
            <a:extLst>
              <a:ext uri="{FF2B5EF4-FFF2-40B4-BE49-F238E27FC236}">
                <a16:creationId xmlns:a16="http://schemas.microsoft.com/office/drawing/2014/main" id="{DCC78674-B534-A1C8-2573-4B9499E40819}"/>
              </a:ext>
            </a:extLst>
          </p:cNvPr>
          <p:cNvSpPr txBox="1"/>
          <p:nvPr/>
        </p:nvSpPr>
        <p:spPr>
          <a:xfrm>
            <a:off x="12401633" y="369451"/>
            <a:ext cx="3264068" cy="1569660"/>
          </a:xfrm>
          <a:prstGeom prst="rect">
            <a:avLst/>
          </a:prstGeom>
          <a:solidFill>
            <a:srgbClr val="FFFF00"/>
          </a:solidFill>
        </p:spPr>
        <p:txBody>
          <a:bodyPr wrap="square" rtlCol="0">
            <a:spAutoFit/>
          </a:bodyPr>
          <a:lstStyle/>
          <a:p>
            <a:pPr algn="l"/>
            <a:r>
              <a:rPr lang="en-GB" sz="2400" dirty="0">
                <a:latin typeface="+mn-lt"/>
              </a:rPr>
              <a:t>Copy your data over into the data sheet.  The numbers should update automatically.  </a:t>
            </a:r>
            <a:endParaRPr lang="en-GB" sz="2400" dirty="0"/>
          </a:p>
        </p:txBody>
      </p:sp>
    </p:spTree>
    <p:extLst>
      <p:ext uri="{BB962C8B-B14F-4D97-AF65-F5344CB8AC3E}">
        <p14:creationId xmlns:p14="http://schemas.microsoft.com/office/powerpoint/2010/main" val="277265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1DD7101-1BB3-7309-B205-BE3D5E9181DC}"/>
            </a:ext>
          </a:extLst>
        </p:cNvPr>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D094BA0-539A-7BDE-5E8F-64F69B07DD68}"/>
              </a:ext>
            </a:extLst>
          </p:cNvPr>
          <p:cNvGraphicFramePr>
            <a:graphicFrameLocks noChangeAspect="1"/>
          </p:cNvGraphicFramePr>
          <p:nvPr>
            <p:custDataLst>
              <p:tags r:id="rId1"/>
            </p:custDataLst>
            <p:extLst>
              <p:ext uri="{D42A27DB-BD31-4B8C-83A1-F6EECF244321}">
                <p14:modId xmlns:p14="http://schemas.microsoft.com/office/powerpoint/2010/main" val="491460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4" imgH="424" progId="TCLayout.ActiveDocument.1">
                  <p:embed/>
                </p:oleObj>
              </mc:Choice>
              <mc:Fallback>
                <p:oleObj name="think-cell Slide" r:id="rId5" imgW="424" imgH="424" progId="TCLayout.ActiveDocument.1">
                  <p:embed/>
                  <p:pic>
                    <p:nvPicPr>
                      <p:cNvPr id="4" name="Objekt 3" hidden="1">
                        <a:extLst>
                          <a:ext uri="{FF2B5EF4-FFF2-40B4-BE49-F238E27FC236}">
                            <a16:creationId xmlns:a16="http://schemas.microsoft.com/office/drawing/2014/main" id="{ED094BA0-539A-7BDE-5E8F-64F69B07DD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7" name="TextBox 346">
            <a:extLst>
              <a:ext uri="{FF2B5EF4-FFF2-40B4-BE49-F238E27FC236}">
                <a16:creationId xmlns:a16="http://schemas.microsoft.com/office/drawing/2014/main" id="{CD844A7A-172D-E8BA-E733-A9FA15037C78}"/>
              </a:ext>
            </a:extLst>
          </p:cNvPr>
          <p:cNvSpPr txBox="1"/>
          <p:nvPr>
            <p:custDataLst>
              <p:tags r:id="rId2"/>
            </p:custDataLst>
          </p:nvPr>
        </p:nvSpPr>
        <p:spPr>
          <a:xfrm>
            <a:off x="533823" y="1922303"/>
            <a:ext cx="4511675" cy="492443"/>
          </a:xfrm>
          <a:prstGeom prst="rect">
            <a:avLst/>
          </a:prstGeom>
          <a:noFill/>
        </p:spPr>
        <p:txBody>
          <a:bodyPr wrap="square" rtlCol="0">
            <a:spAutoFit/>
          </a:bodyPr>
          <a:lstStyle/>
          <a:p>
            <a:pPr algn="l"/>
            <a:r>
              <a:rPr lang="en-GB" sz="1400" b="1">
                <a:solidFill>
                  <a:schemeClr val="accent2"/>
                </a:solidFill>
                <a:latin typeface="+mj-lt"/>
              </a:rPr>
              <a:t>Audience Reached by Frequency</a:t>
            </a:r>
          </a:p>
          <a:p>
            <a:pPr algn="l"/>
            <a:r>
              <a:rPr lang="en-GB" sz="1200" i="1"/>
              <a:t>Adults Millions</a:t>
            </a:r>
            <a:endParaRPr lang="en-GB" sz="1600" i="1">
              <a:solidFill>
                <a:schemeClr val="tx1"/>
              </a:solidFill>
              <a:latin typeface="+mn-lt"/>
            </a:endParaRPr>
          </a:p>
        </p:txBody>
      </p:sp>
      <p:sp>
        <p:nvSpPr>
          <p:cNvPr id="5" name="Title 4">
            <a:extLst>
              <a:ext uri="{FF2B5EF4-FFF2-40B4-BE49-F238E27FC236}">
                <a16:creationId xmlns:a16="http://schemas.microsoft.com/office/drawing/2014/main" id="{FA2AC68E-8C26-B2E8-7238-495351F92368}"/>
              </a:ext>
            </a:extLst>
          </p:cNvPr>
          <p:cNvSpPr>
            <a:spLocks noGrp="1"/>
          </p:cNvSpPr>
          <p:nvPr>
            <p:ph type="title"/>
          </p:nvPr>
        </p:nvSpPr>
        <p:spPr>
          <a:xfrm>
            <a:off x="607367" y="292949"/>
            <a:ext cx="8993833" cy="1397739"/>
          </a:xfrm>
        </p:spPr>
        <p:txBody>
          <a:bodyPr vert="horz"/>
          <a:lstStyle/>
          <a:p>
            <a:r>
              <a:rPr lang="de-DE"/>
              <a:t>As well as the reach across the different frequency levels</a:t>
            </a:r>
          </a:p>
        </p:txBody>
      </p:sp>
      <p:graphicFrame>
        <p:nvGraphicFramePr>
          <p:cNvPr id="2" name="Chart 1">
            <a:extLst>
              <a:ext uri="{FF2B5EF4-FFF2-40B4-BE49-F238E27FC236}">
                <a16:creationId xmlns:a16="http://schemas.microsoft.com/office/drawing/2014/main" id="{4936FEB9-B39C-E6C5-9487-AF8B23B15D33}"/>
              </a:ext>
            </a:extLst>
          </p:cNvPr>
          <p:cNvGraphicFramePr/>
          <p:nvPr>
            <p:extLst>
              <p:ext uri="{D42A27DB-BD31-4B8C-83A1-F6EECF244321}">
                <p14:modId xmlns:p14="http://schemas.microsoft.com/office/powerpoint/2010/main" val="2053684002"/>
              </p:ext>
            </p:extLst>
          </p:nvPr>
        </p:nvGraphicFramePr>
        <p:xfrm>
          <a:off x="1386301" y="2362608"/>
          <a:ext cx="8401166" cy="3628571"/>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CADF7D6A-489A-D66A-73A1-136CA7D49097}"/>
              </a:ext>
            </a:extLst>
          </p:cNvPr>
          <p:cNvSpPr txBox="1"/>
          <p:nvPr/>
        </p:nvSpPr>
        <p:spPr>
          <a:xfrm>
            <a:off x="12401633" y="369451"/>
            <a:ext cx="3264068" cy="1569660"/>
          </a:xfrm>
          <a:prstGeom prst="rect">
            <a:avLst/>
          </a:prstGeom>
          <a:solidFill>
            <a:srgbClr val="FFFF00"/>
          </a:solidFill>
        </p:spPr>
        <p:txBody>
          <a:bodyPr wrap="square" rtlCol="0">
            <a:spAutoFit/>
          </a:bodyPr>
          <a:lstStyle/>
          <a:p>
            <a:pPr algn="l"/>
            <a:r>
              <a:rPr lang="en-GB" sz="2400" dirty="0">
                <a:latin typeface="+mn-lt"/>
              </a:rPr>
              <a:t>Copy your data over into the data sheet.  The numbers should update automatically.  </a:t>
            </a:r>
            <a:endParaRPr lang="en-GB" sz="2400" dirty="0"/>
          </a:p>
        </p:txBody>
      </p:sp>
    </p:spTree>
    <p:extLst>
      <p:ext uri="{BB962C8B-B14F-4D97-AF65-F5344CB8AC3E}">
        <p14:creationId xmlns:p14="http://schemas.microsoft.com/office/powerpoint/2010/main" val="420532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B86B2-D400-A073-BF45-D965313D957F}"/>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DC178E0-62F8-6D53-3FD2-81E3E97EBFA7}"/>
              </a:ext>
            </a:extLst>
          </p:cNvPr>
          <p:cNvGraphicFramePr>
            <a:graphicFrameLocks noChangeAspect="1"/>
          </p:cNvGraphicFramePr>
          <p:nvPr>
            <p:custDataLst>
              <p:tags r:id="rId1"/>
            </p:custDataLst>
            <p:extLst>
              <p:ext uri="{D42A27DB-BD31-4B8C-83A1-F6EECF244321}">
                <p14:modId xmlns:p14="http://schemas.microsoft.com/office/powerpoint/2010/main" val="2020869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3" name="think-cell data - do not delete" hidden="1">
                        <a:extLst>
                          <a:ext uri="{FF2B5EF4-FFF2-40B4-BE49-F238E27FC236}">
                            <a16:creationId xmlns:a16="http://schemas.microsoft.com/office/drawing/2014/main" id="{BDC178E0-62F8-6D53-3FD2-81E3E97EBF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C53B09-C9AC-4689-E613-E95020C37359}"/>
              </a:ext>
            </a:extLst>
          </p:cNvPr>
          <p:cNvSpPr>
            <a:spLocks noGrp="1"/>
          </p:cNvSpPr>
          <p:nvPr>
            <p:ph type="title"/>
          </p:nvPr>
        </p:nvSpPr>
        <p:spPr>
          <a:xfrm>
            <a:off x="607367" y="292949"/>
            <a:ext cx="7360296" cy="1397739"/>
          </a:xfrm>
        </p:spPr>
        <p:txBody>
          <a:bodyPr vert="horz"/>
          <a:lstStyle/>
          <a:p>
            <a:r>
              <a:rPr lang="en-GB"/>
              <a:t>Origin helps users frame the questions around campaign frequency and cover build</a:t>
            </a:r>
            <a:endParaRPr lang="de-DE"/>
          </a:p>
        </p:txBody>
      </p:sp>
      <p:sp>
        <p:nvSpPr>
          <p:cNvPr id="18" name="Google Shape;190;p11">
            <a:extLst>
              <a:ext uri="{FF2B5EF4-FFF2-40B4-BE49-F238E27FC236}">
                <a16:creationId xmlns:a16="http://schemas.microsoft.com/office/drawing/2014/main" id="{E19A3AA6-B272-8670-05A5-04EEC74735B5}"/>
              </a:ext>
            </a:extLst>
          </p:cNvPr>
          <p:cNvSpPr>
            <a:spLocks/>
          </p:cNvSpPr>
          <p:nvPr/>
        </p:nvSpPr>
        <p:spPr>
          <a:xfrm>
            <a:off x="912173" y="1915681"/>
            <a:ext cx="10079683" cy="3997863"/>
          </a:xfrm>
          <a:prstGeom prst="roundRect">
            <a:avLst>
              <a:gd name="adj" fmla="val 0"/>
            </a:avLst>
          </a:prstGeom>
          <a:solidFill>
            <a:schemeClr val="bg1">
              <a:alpha val="26667"/>
            </a:schemeClr>
          </a:solidFill>
          <a:ln w="19050" cap="flat" cmpd="sng">
            <a:solidFill>
              <a:schemeClr val="accent2"/>
            </a:solidFill>
            <a:prstDash val="solid"/>
            <a:miter lim="800000"/>
            <a:headEnd type="none" w="sm" len="sm"/>
            <a:tailEnd type="none" w="sm" len="sm"/>
          </a:ln>
        </p:spPr>
        <p:txBody>
          <a:bodyPr spcFirstLastPara="1" wrap="square" lIns="288000" tIns="180000" rIns="91425" bIns="45700" anchor="t" anchorCtr="0">
            <a:noAutofit/>
          </a:bodyPr>
          <a:lstStyle/>
          <a:p>
            <a:pPr>
              <a:lnSpc>
                <a:spcPct val="90000"/>
              </a:lnSpc>
              <a:buClr>
                <a:srgbClr val="000000"/>
              </a:buClr>
              <a:buSzPts val="1100"/>
              <a:defRPr/>
            </a:pPr>
            <a:r>
              <a:rPr kumimoji="0" lang="en-GB" sz="1400" b="1" u="none" strike="noStrike" kern="0" cap="none" spc="0" normalizeH="0" baseline="0" noProof="0">
                <a:ln>
                  <a:noFill/>
                </a:ln>
                <a:effectLst/>
                <a:uLnTx/>
                <a:uFillTx/>
                <a:ea typeface="Arial"/>
                <a:cs typeface="Arial"/>
                <a:sym typeface="Arial"/>
              </a:rPr>
              <a:t>           </a:t>
            </a:r>
          </a:p>
          <a:p>
            <a:pPr>
              <a:lnSpc>
                <a:spcPct val="90000"/>
              </a:lnSpc>
              <a:buSzPts val="1100"/>
              <a:defRPr/>
            </a:pPr>
            <a:endParaRPr lang="en-GB" sz="1400" b="1" kern="0">
              <a:ea typeface="Arial"/>
              <a:cs typeface="Arial"/>
            </a:endParaRPr>
          </a:p>
        </p:txBody>
      </p:sp>
      <p:sp>
        <p:nvSpPr>
          <p:cNvPr id="19" name="TextBox 18">
            <a:extLst>
              <a:ext uri="{FF2B5EF4-FFF2-40B4-BE49-F238E27FC236}">
                <a16:creationId xmlns:a16="http://schemas.microsoft.com/office/drawing/2014/main" id="{45FB9FB2-7EA4-DEFF-A201-F87722C48A45}"/>
              </a:ext>
            </a:extLst>
          </p:cNvPr>
          <p:cNvSpPr txBox="1">
            <a:spLocks/>
          </p:cNvSpPr>
          <p:nvPr/>
        </p:nvSpPr>
        <p:spPr>
          <a:xfrm>
            <a:off x="1569584" y="2745128"/>
            <a:ext cx="8435667" cy="2962043"/>
          </a:xfrm>
          <a:prstGeom prst="rect">
            <a:avLst/>
          </a:prstGeom>
          <a:noFill/>
        </p:spPr>
        <p:txBody>
          <a:bodyPr wrap="square" lIns="91440" tIns="45720" rIns="91440" bIns="45720" anchor="t">
            <a:noAutofit/>
          </a:bodyPr>
          <a:lstStyle/>
          <a:p>
            <a:pPr marL="228600" indent="-228600">
              <a:spcAft>
                <a:spcPts val="600"/>
              </a:spcAft>
              <a:buFont typeface="Arial,Sans-Serif" panose="020B0604020202020204" pitchFamily="34" charset="0"/>
              <a:buChar char="•"/>
              <a:defRPr/>
            </a:pPr>
            <a:r>
              <a:rPr lang="en-US" sz="1200"/>
              <a:t>Was frequency too high on certain channels and should you redistribute budget from Vendor 1 to digital platforms to balance exposure and reduce ad fatigue?</a:t>
            </a:r>
          </a:p>
          <a:p>
            <a:pPr marL="228600" indent="-228600">
              <a:spcAft>
                <a:spcPts val="600"/>
              </a:spcAft>
              <a:buFont typeface="Arial,Sans-Serif" panose="020B0604020202020204" pitchFamily="34" charset="0"/>
              <a:buChar char="•"/>
              <a:defRPr/>
            </a:pPr>
            <a:r>
              <a:rPr lang="en-US" sz="1200"/>
              <a:t>Have you combined reach, engagement, and conversion data to define the optimal exposure threshold per platform?</a:t>
            </a:r>
          </a:p>
          <a:p>
            <a:pPr marL="228600" indent="-228600">
              <a:spcAft>
                <a:spcPts val="600"/>
              </a:spcAft>
              <a:buFont typeface="Arial,Sans-Serif" panose="020B0604020202020204" pitchFamily="34" charset="0"/>
              <a:buChar char="•"/>
              <a:defRPr/>
            </a:pPr>
            <a:r>
              <a:rPr lang="en-US" sz="1200"/>
              <a:t>Are you optimising for efficiency by moving beyond raw impressions to optimised frequency modelling? </a:t>
            </a:r>
          </a:p>
          <a:p>
            <a:pPr marL="228600" indent="-228600">
              <a:spcAft>
                <a:spcPts val="600"/>
              </a:spcAft>
              <a:buFont typeface="Arial,Sans-Serif" panose="020B0604020202020204" pitchFamily="34" charset="0"/>
              <a:buChar char="•"/>
              <a:defRPr/>
            </a:pPr>
            <a:r>
              <a:rPr lang="en-US" sz="1200"/>
              <a:t>Are you optimising frequency cross-platform?</a:t>
            </a:r>
          </a:p>
          <a:p>
            <a:pPr marL="228600" indent="-228600">
              <a:spcAft>
                <a:spcPts val="600"/>
              </a:spcAft>
              <a:buFont typeface="Arial,Sans-Serif" panose="020B0604020202020204" pitchFamily="34" charset="0"/>
              <a:buChar char="•"/>
              <a:defRPr/>
            </a:pPr>
            <a:r>
              <a:rPr lang="en-US" sz="1200"/>
              <a:t>Have you tested different frequency caps to determine the ideal exposure per user before reaching diminishing returns?</a:t>
            </a:r>
          </a:p>
          <a:p>
            <a:pPr marL="228600" indent="-228600">
              <a:spcAft>
                <a:spcPts val="600"/>
              </a:spcAft>
              <a:buFont typeface="Arial,Sans-Serif" panose="020B0604020202020204" pitchFamily="34" charset="0"/>
              <a:buChar char="•"/>
              <a:defRPr/>
            </a:pPr>
            <a:r>
              <a:rPr lang="en-GB" sz="1200">
                <a:cs typeface="Segoe UI"/>
              </a:rPr>
              <a:t>Was the pacing strategy optimal? Should more budget have been front-loaded to maximise reach earlier in the campaign?</a:t>
            </a:r>
            <a:endParaRPr lang="en-US" sz="1200">
              <a:cs typeface="Segoe UI"/>
            </a:endParaRPr>
          </a:p>
          <a:p>
            <a:pPr marL="228600" indent="-228600">
              <a:spcAft>
                <a:spcPts val="600"/>
              </a:spcAft>
              <a:buFont typeface="Arial,Sans-Serif" panose="020B0604020202020204" pitchFamily="34" charset="0"/>
              <a:buChar char="•"/>
              <a:defRPr/>
            </a:pPr>
            <a:r>
              <a:rPr lang="en-GB" sz="1200">
                <a:cs typeface="Segoe UI"/>
              </a:rPr>
              <a:t>Should future campaigns test alternative pacing?</a:t>
            </a:r>
            <a:endParaRPr lang="en-US" sz="1200">
              <a:cs typeface="Segoe UI"/>
            </a:endParaRPr>
          </a:p>
          <a:p>
            <a:pPr marL="228600" indent="-228600">
              <a:spcAft>
                <a:spcPts val="600"/>
              </a:spcAft>
              <a:buFont typeface="Arial,Sans-Serif" panose="020B0604020202020204" pitchFamily="34" charset="0"/>
              <a:buChar char="•"/>
              <a:defRPr/>
            </a:pPr>
            <a:r>
              <a:rPr lang="en-GB" sz="1200">
                <a:cs typeface="Segoe UI"/>
              </a:rPr>
              <a:t>Could Vendor 3 or Vendor 2 have been upweighted earlier in the campaign to drive stronger reach in the first two weeks?</a:t>
            </a:r>
            <a:endParaRPr lang="en-US" sz="1200">
              <a:cs typeface="Segoe UI"/>
            </a:endParaRPr>
          </a:p>
          <a:p>
            <a:pPr marL="228600" indent="-228600">
              <a:spcAft>
                <a:spcPts val="600"/>
              </a:spcAft>
              <a:buFont typeface="Arial,Sans-Serif" panose="020B0604020202020204" pitchFamily="34" charset="0"/>
              <a:buChar char="•"/>
              <a:defRPr/>
            </a:pPr>
            <a:r>
              <a:rPr lang="en-GB" sz="1200">
                <a:cs typeface="Segoe UI"/>
              </a:rPr>
              <a:t>Did Vendor 1 sustain engagement throughout, or did reach plateau too early? Was the campaign length aligned with media delivery?</a:t>
            </a:r>
            <a:endParaRPr lang="en-US" sz="1200">
              <a:cs typeface="Segoe UI"/>
            </a:endParaRPr>
          </a:p>
          <a:p>
            <a:pPr marL="228600" indent="-228600">
              <a:spcAft>
                <a:spcPts val="600"/>
              </a:spcAft>
              <a:buFont typeface="Arial,Sans-Serif" panose="020B0604020202020204" pitchFamily="34" charset="0"/>
              <a:buChar char="•"/>
              <a:defRPr/>
            </a:pPr>
            <a:endParaRPr lang="en-US" sz="1200"/>
          </a:p>
          <a:p>
            <a:pPr marR="0" lvl="0" algn="l" defTabSz="914400" rtl="0" eaLnBrk="1" fontAlgn="ctr" latinLnBrk="0" hangingPunct="1">
              <a:lnSpc>
                <a:spcPct val="100000"/>
              </a:lnSpc>
              <a:spcBef>
                <a:spcPts val="0"/>
              </a:spcBef>
              <a:spcAft>
                <a:spcPts val="300"/>
              </a:spcAft>
              <a:buClrTx/>
              <a:buSzTx/>
              <a:tabLst/>
              <a:defRPr/>
            </a:pPr>
            <a:endParaRPr lang="en-US" sz="1200"/>
          </a:p>
          <a:p>
            <a:pPr marL="171450" indent="-171450">
              <a:spcAft>
                <a:spcPts val="300"/>
              </a:spcAft>
              <a:buFont typeface="Arial" panose="020B0604020202020204" pitchFamily="34" charset="0"/>
              <a:buChar char="•"/>
              <a:defRPr/>
            </a:pPr>
            <a:endParaRPr lang="en-US" sz="1200"/>
          </a:p>
          <a:p>
            <a:pPr marL="171450" indent="-171450">
              <a:spcAft>
                <a:spcPts val="300"/>
              </a:spcAft>
              <a:buFont typeface="Arial" panose="020B0604020202020204" pitchFamily="34" charset="0"/>
              <a:buChar char="•"/>
              <a:defRPr/>
            </a:pPr>
            <a:endParaRPr lang="en-GB" sz="1200"/>
          </a:p>
        </p:txBody>
      </p:sp>
      <p:pic>
        <p:nvPicPr>
          <p:cNvPr id="20" name="Graphic 19" descr="Thought bubble with solid fill">
            <a:extLst>
              <a:ext uri="{FF2B5EF4-FFF2-40B4-BE49-F238E27FC236}">
                <a16:creationId xmlns:a16="http://schemas.microsoft.com/office/drawing/2014/main" id="{CD5FF8E8-8A65-A6D6-1BE1-55C6608BAA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566" y="2060405"/>
            <a:ext cx="540000" cy="540000"/>
          </a:xfrm>
          <a:prstGeom prst="rect">
            <a:avLst/>
          </a:prstGeom>
        </p:spPr>
      </p:pic>
      <p:sp>
        <p:nvSpPr>
          <p:cNvPr id="21" name="Content Placeholder 4">
            <a:extLst>
              <a:ext uri="{FF2B5EF4-FFF2-40B4-BE49-F238E27FC236}">
                <a16:creationId xmlns:a16="http://schemas.microsoft.com/office/drawing/2014/main" id="{BD2E8492-E28E-D19C-D9F0-226ADCBF41DB}"/>
              </a:ext>
            </a:extLst>
          </p:cNvPr>
          <p:cNvSpPr txBox="1">
            <a:spLocks/>
          </p:cNvSpPr>
          <p:nvPr/>
        </p:nvSpPr>
        <p:spPr>
          <a:xfrm>
            <a:off x="1750958" y="2147776"/>
            <a:ext cx="4100070" cy="439917"/>
          </a:xfrm>
          <a:prstGeom prst="rect">
            <a:avLst/>
          </a:prstGeom>
        </p:spPr>
        <p:txBody>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4"/>
            <a:r>
              <a:rPr lang="en-GB" kern="0"/>
              <a:t>Questions to consider</a:t>
            </a:r>
          </a:p>
        </p:txBody>
      </p:sp>
    </p:spTree>
    <p:extLst>
      <p:ext uri="{BB962C8B-B14F-4D97-AF65-F5344CB8AC3E}">
        <p14:creationId xmlns:p14="http://schemas.microsoft.com/office/powerpoint/2010/main" val="171486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F7C549-D0A1-82E5-FB48-B99201E52A80}"/>
              </a:ext>
            </a:extLst>
          </p:cNvPr>
          <p:cNvSpPr>
            <a:spLocks noGrp="1"/>
          </p:cNvSpPr>
          <p:nvPr>
            <p:ph type="title"/>
          </p:nvPr>
        </p:nvSpPr>
        <p:spPr/>
        <p:txBody>
          <a:bodyPr/>
          <a:lstStyle/>
          <a:p>
            <a:r>
              <a:rPr lang="en-GB" dirty="0"/>
              <a:t>Welcome to Origin</a:t>
            </a:r>
          </a:p>
        </p:txBody>
      </p:sp>
      <p:sp>
        <p:nvSpPr>
          <p:cNvPr id="6" name="Content Placeholder 5">
            <a:extLst>
              <a:ext uri="{FF2B5EF4-FFF2-40B4-BE49-F238E27FC236}">
                <a16:creationId xmlns:a16="http://schemas.microsoft.com/office/drawing/2014/main" id="{19B76F3E-FE89-E31C-CBBF-3529C7B9D257}"/>
              </a:ext>
            </a:extLst>
          </p:cNvPr>
          <p:cNvSpPr>
            <a:spLocks noGrp="1"/>
          </p:cNvSpPr>
          <p:nvPr>
            <p:ph sz="quarter" idx="10"/>
          </p:nvPr>
        </p:nvSpPr>
        <p:spPr>
          <a:xfrm>
            <a:off x="607367" y="1423153"/>
            <a:ext cx="10977268" cy="4011693"/>
          </a:xfrm>
        </p:spPr>
        <p:txBody>
          <a:bodyPr/>
          <a:lstStyle/>
          <a:p>
            <a:r>
              <a:rPr lang="en-GB" sz="2000" dirty="0"/>
              <a:t>We have provided a selection of basic PowerPoint slides for you to use to help better visualise your data from the excel reports.  This template includes a glossary of terms and some prompts throughout, feel free to add or delete as you see fit to serve you own purposes.  As always if you need any help at all please do reach out to us at the Customer Success team.</a:t>
            </a:r>
          </a:p>
          <a:p>
            <a:endParaRPr lang="en-GB" sz="2000" dirty="0"/>
          </a:p>
          <a:p>
            <a:r>
              <a:rPr lang="en-GB" sz="2000" dirty="0"/>
              <a:t>Keep an eye out for yellow boxes down the side of the slides to the right or left or yellow highlights on the page as they will provide some help with the templates and indicate the data that needs to change to be your own data.</a:t>
            </a:r>
          </a:p>
          <a:p>
            <a:endParaRPr lang="en-GB" sz="2000" dirty="0"/>
          </a:p>
          <a:p>
            <a:r>
              <a:rPr lang="en-GB" sz="2000" dirty="0"/>
              <a:t>Remember to write your own slide headers that better explain what your specific data is telling you, specifically with your campaign objectives in mind.</a:t>
            </a:r>
          </a:p>
          <a:p>
            <a:endParaRPr lang="en-GB" sz="2000" dirty="0"/>
          </a:p>
          <a:p>
            <a:r>
              <a:rPr lang="en-GB" sz="2000" dirty="0"/>
              <a:t>The data that is currently populating these charts is all synthetic data and in no way represents any real advertiser or media channel data.</a:t>
            </a:r>
          </a:p>
        </p:txBody>
      </p:sp>
    </p:spTree>
    <p:extLst>
      <p:ext uri="{BB962C8B-B14F-4D97-AF65-F5344CB8AC3E}">
        <p14:creationId xmlns:p14="http://schemas.microsoft.com/office/powerpoint/2010/main" val="137759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941D1-F2FA-CDF3-6DF2-7829413B107A}"/>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CB73346-8EC1-693D-4479-319B8D11EC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think-cell data - do not delete" hidden="1">
                        <a:extLst>
                          <a:ext uri="{FF2B5EF4-FFF2-40B4-BE49-F238E27FC236}">
                            <a16:creationId xmlns:a16="http://schemas.microsoft.com/office/drawing/2014/main" id="{6CB73346-8EC1-693D-4479-319B8D11EC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2A61D11-C47C-41DC-9D69-94A013B50307}"/>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900" b="0" i="0" u="none" strike="noStrike" kern="1200" cap="none" spc="0" normalizeH="0" baseline="0" noProof="0" smtClean="0">
                <a:ln>
                  <a:noFill/>
                </a:ln>
                <a:solidFill>
                  <a:srgbClr val="1C3B51"/>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900" b="0" i="0" u="none" strike="noStrike" kern="1200" cap="none" spc="0" normalizeH="0" baseline="0" noProof="0">
              <a:ln>
                <a:noFill/>
              </a:ln>
              <a:solidFill>
                <a:srgbClr val="1C3B51"/>
              </a:solidFill>
              <a:effectLst/>
              <a:uLnTx/>
              <a:uFillTx/>
              <a:latin typeface="Segoe UI"/>
              <a:ea typeface="+mn-ea"/>
              <a:cs typeface="+mn-cs"/>
            </a:endParaRPr>
          </a:p>
        </p:txBody>
      </p:sp>
      <p:sp>
        <p:nvSpPr>
          <p:cNvPr id="3" name="Title 2">
            <a:extLst>
              <a:ext uri="{FF2B5EF4-FFF2-40B4-BE49-F238E27FC236}">
                <a16:creationId xmlns:a16="http://schemas.microsoft.com/office/drawing/2014/main" id="{568B2EC5-7414-9799-A2B2-D32E74C1167C}"/>
              </a:ext>
            </a:extLst>
          </p:cNvPr>
          <p:cNvSpPr>
            <a:spLocks noGrp="1"/>
          </p:cNvSpPr>
          <p:nvPr>
            <p:ph type="title"/>
          </p:nvPr>
        </p:nvSpPr>
        <p:spPr/>
        <p:txBody>
          <a:bodyPr vert="horz"/>
          <a:lstStyle/>
          <a:p>
            <a:r>
              <a:rPr lang="en-GB"/>
              <a:t>3 use cases from the Origin Data</a:t>
            </a:r>
          </a:p>
        </p:txBody>
      </p:sp>
      <p:grpSp>
        <p:nvGrpSpPr>
          <p:cNvPr id="25" name="Group 24">
            <a:extLst>
              <a:ext uri="{FF2B5EF4-FFF2-40B4-BE49-F238E27FC236}">
                <a16:creationId xmlns:a16="http://schemas.microsoft.com/office/drawing/2014/main" id="{EC1131CC-620D-C093-E538-559F97BD3348}"/>
              </a:ext>
            </a:extLst>
          </p:cNvPr>
          <p:cNvGrpSpPr/>
          <p:nvPr/>
        </p:nvGrpSpPr>
        <p:grpSpPr>
          <a:xfrm>
            <a:off x="607367" y="3991703"/>
            <a:ext cx="3526972" cy="1016000"/>
            <a:chOff x="607367" y="3991703"/>
            <a:chExt cx="3526972" cy="1016000"/>
          </a:xfrm>
        </p:grpSpPr>
        <p:sp>
          <p:nvSpPr>
            <p:cNvPr id="4" name="Rectangle 3">
              <a:extLst>
                <a:ext uri="{FF2B5EF4-FFF2-40B4-BE49-F238E27FC236}">
                  <a16:creationId xmlns:a16="http://schemas.microsoft.com/office/drawing/2014/main" id="{C373F9B3-A6AD-1285-A06E-D0D9E317CC86}"/>
                </a:ext>
              </a:extLst>
            </p:cNvPr>
            <p:cNvSpPr/>
            <p:nvPr/>
          </p:nvSpPr>
          <p:spPr>
            <a:xfrm>
              <a:off x="607367" y="3991703"/>
              <a:ext cx="3526972" cy="1016000"/>
            </a:xfrm>
            <a:prstGeom prst="rect">
              <a:avLst/>
            </a:prstGeom>
            <a:solidFill>
              <a:schemeClr val="bg1"/>
            </a:solidFill>
            <a:ln>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rgbClr val="D2D8DC"/>
                  </a:solidFill>
                  <a:effectLst/>
                  <a:uLnTx/>
                  <a:uFillTx/>
                  <a:latin typeface="+mj-lt"/>
                  <a:ea typeface="+mn-ea"/>
                  <a:cs typeface="+mn-cs"/>
                </a:rPr>
                <a:t>Unique Audience Reach and Duplication across platforms</a:t>
              </a:r>
            </a:p>
          </p:txBody>
        </p:sp>
        <p:sp>
          <p:nvSpPr>
            <p:cNvPr id="8" name="Oval 7">
              <a:extLst>
                <a:ext uri="{FF2B5EF4-FFF2-40B4-BE49-F238E27FC236}">
                  <a16:creationId xmlns:a16="http://schemas.microsoft.com/office/drawing/2014/main" id="{77D7A024-7F6E-D438-1389-47A6681C94F2}"/>
                </a:ext>
              </a:extLst>
            </p:cNvPr>
            <p:cNvSpPr/>
            <p:nvPr/>
          </p:nvSpPr>
          <p:spPr>
            <a:xfrm>
              <a:off x="834395"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2D8DC"/>
                  </a:solidFill>
                  <a:effectLst/>
                  <a:uLnTx/>
                  <a:uFillTx/>
                  <a:latin typeface="Segoe UI"/>
                  <a:ea typeface="+mn-ea"/>
                  <a:cs typeface="+mn-cs"/>
                </a:rPr>
                <a:t>1</a:t>
              </a:r>
            </a:p>
          </p:txBody>
        </p:sp>
      </p:grpSp>
      <p:grpSp>
        <p:nvGrpSpPr>
          <p:cNvPr id="23" name="Group 22">
            <a:extLst>
              <a:ext uri="{FF2B5EF4-FFF2-40B4-BE49-F238E27FC236}">
                <a16:creationId xmlns:a16="http://schemas.microsoft.com/office/drawing/2014/main" id="{7FDFFA64-1B53-93E5-1BF0-72D6FA3BDA83}"/>
              </a:ext>
            </a:extLst>
          </p:cNvPr>
          <p:cNvGrpSpPr/>
          <p:nvPr/>
        </p:nvGrpSpPr>
        <p:grpSpPr>
          <a:xfrm>
            <a:off x="4297372" y="3991703"/>
            <a:ext cx="3526972" cy="1016000"/>
            <a:chOff x="4297372" y="3991703"/>
            <a:chExt cx="3526972" cy="1016000"/>
          </a:xfrm>
        </p:grpSpPr>
        <p:sp>
          <p:nvSpPr>
            <p:cNvPr id="5" name="Rectangle 4">
              <a:extLst>
                <a:ext uri="{FF2B5EF4-FFF2-40B4-BE49-F238E27FC236}">
                  <a16:creationId xmlns:a16="http://schemas.microsoft.com/office/drawing/2014/main" id="{900B57EE-3202-F4A3-F4A0-C9320EA42000}"/>
                </a:ext>
              </a:extLst>
            </p:cNvPr>
            <p:cNvSpPr/>
            <p:nvPr/>
          </p:nvSpPr>
          <p:spPr>
            <a:xfrm>
              <a:off x="4297372" y="3991703"/>
              <a:ext cx="3526972" cy="1016000"/>
            </a:xfrm>
            <a:prstGeom prst="rect">
              <a:avLst/>
            </a:prstGeom>
            <a:solidFill>
              <a:schemeClr val="bg1"/>
            </a:solidFill>
            <a:ln>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rgbClr val="D2D8DC"/>
                  </a:solidFill>
                  <a:effectLst/>
                  <a:uLnTx/>
                  <a:uFillTx/>
                  <a:latin typeface="+mj-lt"/>
                  <a:ea typeface="+mn-ea"/>
                  <a:cs typeface="+mn-cs"/>
                </a:rPr>
                <a:t>Campaign </a:t>
              </a:r>
              <a:r>
                <a:rPr lang="en-GB">
                  <a:solidFill>
                    <a:srgbClr val="D2D8DC"/>
                  </a:solidFill>
                  <a:latin typeface="+mj-lt"/>
                </a:rPr>
                <a:t>cover</a:t>
              </a:r>
            </a:p>
            <a:p>
              <a:pPr lvl="2"/>
              <a:r>
                <a:rPr lang="en-GB">
                  <a:solidFill>
                    <a:srgbClr val="D2D8DC"/>
                  </a:solidFill>
                  <a:latin typeface="+mj-lt"/>
                </a:rPr>
                <a:t>Build &amp; Frequency</a:t>
              </a:r>
              <a:endParaRPr kumimoji="0" lang="en-GB" b="0" i="0" u="none" strike="noStrike" kern="1200" cap="none" spc="0" normalizeH="0" baseline="0" noProof="0">
                <a:ln>
                  <a:noFill/>
                </a:ln>
                <a:solidFill>
                  <a:srgbClr val="D2D8DC"/>
                </a:solidFill>
                <a:effectLst/>
                <a:uLnTx/>
                <a:uFillTx/>
                <a:latin typeface="+mj-lt"/>
                <a:ea typeface="+mn-ea"/>
                <a:cs typeface="+mn-cs"/>
              </a:endParaRPr>
            </a:p>
          </p:txBody>
        </p:sp>
        <p:sp>
          <p:nvSpPr>
            <p:cNvPr id="9" name="Oval 8">
              <a:extLst>
                <a:ext uri="{FF2B5EF4-FFF2-40B4-BE49-F238E27FC236}">
                  <a16:creationId xmlns:a16="http://schemas.microsoft.com/office/drawing/2014/main" id="{89BA9182-D531-EF36-B68C-DC056CEC8F7C}"/>
                </a:ext>
              </a:extLst>
            </p:cNvPr>
            <p:cNvSpPr/>
            <p:nvPr/>
          </p:nvSpPr>
          <p:spPr>
            <a:xfrm>
              <a:off x="4519183"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2D8DC"/>
                  </a:solidFill>
                  <a:effectLst/>
                  <a:uLnTx/>
                  <a:uFillTx/>
                  <a:latin typeface="Segoe UI"/>
                  <a:ea typeface="+mn-ea"/>
                  <a:cs typeface="+mn-cs"/>
                </a:rPr>
                <a:t>2</a:t>
              </a:r>
            </a:p>
          </p:txBody>
        </p:sp>
      </p:grpSp>
      <p:grpSp>
        <p:nvGrpSpPr>
          <p:cNvPr id="24" name="Group 23">
            <a:extLst>
              <a:ext uri="{FF2B5EF4-FFF2-40B4-BE49-F238E27FC236}">
                <a16:creationId xmlns:a16="http://schemas.microsoft.com/office/drawing/2014/main" id="{1E95EEAB-5A23-9432-2BA7-C57E2378FD9F}"/>
              </a:ext>
            </a:extLst>
          </p:cNvPr>
          <p:cNvGrpSpPr/>
          <p:nvPr/>
        </p:nvGrpSpPr>
        <p:grpSpPr>
          <a:xfrm>
            <a:off x="7987378" y="3991703"/>
            <a:ext cx="3526972" cy="1016000"/>
            <a:chOff x="7987378" y="3991703"/>
            <a:chExt cx="3526972" cy="1016000"/>
          </a:xfrm>
        </p:grpSpPr>
        <p:sp>
          <p:nvSpPr>
            <p:cNvPr id="7" name="Rectangle 6">
              <a:extLst>
                <a:ext uri="{FF2B5EF4-FFF2-40B4-BE49-F238E27FC236}">
                  <a16:creationId xmlns:a16="http://schemas.microsoft.com/office/drawing/2014/main" id="{E5C94FA7-6B1A-98DE-30E9-4A5AA061C1E7}"/>
                </a:ext>
              </a:extLst>
            </p:cNvPr>
            <p:cNvSpPr/>
            <p:nvPr/>
          </p:nvSpPr>
          <p:spPr>
            <a:xfrm>
              <a:off x="7987378" y="3991703"/>
              <a:ext cx="3526972" cy="1016000"/>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chemeClr val="accent2"/>
                  </a:solidFill>
                  <a:effectLst/>
                  <a:uLnTx/>
                  <a:uFillTx/>
                  <a:latin typeface="+mj-lt"/>
                  <a:ea typeface="+mn-ea"/>
                  <a:cs typeface="+mn-cs"/>
                </a:rPr>
                <a:t>Completed </a:t>
              </a:r>
            </a:p>
            <a:p>
              <a:pPr lvl="2"/>
              <a:r>
                <a:rPr lang="en-GB">
                  <a:solidFill>
                    <a:schemeClr val="accent2"/>
                  </a:solidFill>
                  <a:latin typeface="+mj-lt"/>
                </a:rPr>
                <a:t>V</a:t>
              </a:r>
              <a:r>
                <a:rPr kumimoji="0" lang="en-GB" b="0" i="0" u="none" strike="noStrike" kern="1200" cap="none" spc="0" normalizeH="0" baseline="0" noProof="0" err="1">
                  <a:ln>
                    <a:noFill/>
                  </a:ln>
                  <a:solidFill>
                    <a:schemeClr val="accent2"/>
                  </a:solidFill>
                  <a:effectLst/>
                  <a:uLnTx/>
                  <a:uFillTx/>
                  <a:latin typeface="+mj-lt"/>
                  <a:ea typeface="+mn-ea"/>
                  <a:cs typeface="+mn-cs"/>
                </a:rPr>
                <a:t>iews</a:t>
              </a:r>
              <a:endParaRPr kumimoji="0" lang="en-GB" b="0" i="0" u="none" strike="noStrike" kern="1200" cap="none" spc="0" normalizeH="0" baseline="0" noProof="0">
                <a:ln>
                  <a:noFill/>
                </a:ln>
                <a:solidFill>
                  <a:schemeClr val="accent2"/>
                </a:solidFill>
                <a:effectLst/>
                <a:uLnTx/>
                <a:uFillTx/>
                <a:latin typeface="+mj-lt"/>
                <a:ea typeface="+mn-ea"/>
                <a:cs typeface="+mn-cs"/>
              </a:endParaRPr>
            </a:p>
          </p:txBody>
        </p:sp>
        <p:sp>
          <p:nvSpPr>
            <p:cNvPr id="11" name="Oval 10">
              <a:extLst>
                <a:ext uri="{FF2B5EF4-FFF2-40B4-BE49-F238E27FC236}">
                  <a16:creationId xmlns:a16="http://schemas.microsoft.com/office/drawing/2014/main" id="{02BACBE0-2406-0924-1D1B-BE48BE156046}"/>
                </a:ext>
              </a:extLst>
            </p:cNvPr>
            <p:cNvSpPr/>
            <p:nvPr/>
          </p:nvSpPr>
          <p:spPr>
            <a:xfrm>
              <a:off x="8203970"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accent2"/>
                  </a:solidFill>
                  <a:effectLst/>
                  <a:uLnTx/>
                  <a:uFillTx/>
                  <a:latin typeface="Segoe UI"/>
                  <a:ea typeface="+mn-ea"/>
                  <a:cs typeface="+mn-cs"/>
                </a:rPr>
                <a:t>3</a:t>
              </a:r>
            </a:p>
          </p:txBody>
        </p:sp>
      </p:grpSp>
      <p:pic>
        <p:nvPicPr>
          <p:cNvPr id="16" name="Graphic 15" descr="Users with solid fill">
            <a:extLst>
              <a:ext uri="{FF2B5EF4-FFF2-40B4-BE49-F238E27FC236}">
                <a16:creationId xmlns:a16="http://schemas.microsoft.com/office/drawing/2014/main" id="{6E27E005-B284-1075-59DA-1741F1389A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1984" y="2031261"/>
            <a:ext cx="1397739" cy="1397739"/>
          </a:xfrm>
          <a:prstGeom prst="rect">
            <a:avLst/>
          </a:prstGeom>
        </p:spPr>
      </p:pic>
      <p:pic>
        <p:nvPicPr>
          <p:cNvPr id="18" name="Graphic 17" descr="Exponential Graph with solid fill">
            <a:extLst>
              <a:ext uri="{FF2B5EF4-FFF2-40B4-BE49-F238E27FC236}">
                <a16:creationId xmlns:a16="http://schemas.microsoft.com/office/drawing/2014/main" id="{4C389D88-60DD-91FC-E370-3BC3C3CB64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9901" y="2119173"/>
            <a:ext cx="1221915" cy="1221915"/>
          </a:xfrm>
          <a:prstGeom prst="rect">
            <a:avLst/>
          </a:prstGeom>
        </p:spPr>
      </p:pic>
      <p:pic>
        <p:nvPicPr>
          <p:cNvPr id="22" name="Graphic 21" descr="Stopwatch 75% with solid fill">
            <a:extLst>
              <a:ext uri="{FF2B5EF4-FFF2-40B4-BE49-F238E27FC236}">
                <a16:creationId xmlns:a16="http://schemas.microsoft.com/office/drawing/2014/main" id="{B4178D79-483E-63CD-1460-46F547EF3D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7819" y="2207085"/>
            <a:ext cx="1046090" cy="1046090"/>
          </a:xfrm>
          <a:prstGeom prst="rect">
            <a:avLst/>
          </a:prstGeom>
        </p:spPr>
      </p:pic>
    </p:spTree>
    <p:extLst>
      <p:ext uri="{BB962C8B-B14F-4D97-AF65-F5344CB8AC3E}">
        <p14:creationId xmlns:p14="http://schemas.microsoft.com/office/powerpoint/2010/main" val="81910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7E9EF9-9D8B-78C3-F741-4C5A6C943518}"/>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900" b="0" i="0" u="none" strike="noStrike" kern="1200" cap="none" spc="0" normalizeH="0" baseline="0" noProof="0" smtClean="0">
                <a:ln>
                  <a:noFill/>
                </a:ln>
                <a:solidFill>
                  <a:srgbClr val="1C3B51"/>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900" b="0" i="0" u="none" strike="noStrike" kern="1200" cap="none" spc="0" normalizeH="0" baseline="0" noProof="0">
              <a:ln>
                <a:noFill/>
              </a:ln>
              <a:solidFill>
                <a:srgbClr val="1C3B51"/>
              </a:solidFill>
              <a:effectLst/>
              <a:uLnTx/>
              <a:uFillTx/>
              <a:latin typeface="Segoe UI"/>
              <a:ea typeface="+mn-ea"/>
              <a:cs typeface="+mn-cs"/>
            </a:endParaRPr>
          </a:p>
        </p:txBody>
      </p:sp>
      <p:sp>
        <p:nvSpPr>
          <p:cNvPr id="3" name="Title 2">
            <a:extLst>
              <a:ext uri="{FF2B5EF4-FFF2-40B4-BE49-F238E27FC236}">
                <a16:creationId xmlns:a16="http://schemas.microsoft.com/office/drawing/2014/main" id="{CB277615-BD84-F58F-B759-11C99AEC7A2E}"/>
              </a:ext>
            </a:extLst>
          </p:cNvPr>
          <p:cNvSpPr>
            <a:spLocks noGrp="1"/>
          </p:cNvSpPr>
          <p:nvPr>
            <p:ph type="title"/>
          </p:nvPr>
        </p:nvSpPr>
        <p:spPr/>
        <p:txBody>
          <a:bodyPr/>
          <a:lstStyle/>
          <a:p>
            <a:r>
              <a:rPr lang="en-GB"/>
              <a:t>Origin allows you to filter your data in 3 ways</a:t>
            </a:r>
          </a:p>
        </p:txBody>
      </p:sp>
      <p:sp>
        <p:nvSpPr>
          <p:cNvPr id="4" name="TextBox 3">
            <a:extLst>
              <a:ext uri="{FF2B5EF4-FFF2-40B4-BE49-F238E27FC236}">
                <a16:creationId xmlns:a16="http://schemas.microsoft.com/office/drawing/2014/main" id="{31EE5292-28DF-48E9-7E0B-30B08AC72F75}"/>
              </a:ext>
            </a:extLst>
          </p:cNvPr>
          <p:cNvSpPr txBox="1"/>
          <p:nvPr/>
        </p:nvSpPr>
        <p:spPr>
          <a:xfrm>
            <a:off x="1747778" y="1890732"/>
            <a:ext cx="8981954" cy="3416320"/>
          </a:xfrm>
          <a:prstGeom prst="rect">
            <a:avLst/>
          </a:prstGeom>
          <a:noFill/>
        </p:spPr>
        <p:txBody>
          <a:bodyPr wrap="square" rtlCol="0">
            <a:spAutoFit/>
          </a:bodyPr>
          <a:lstStyle/>
          <a:p>
            <a:pPr marL="450850" marR="0" lvl="0" indent="-4508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1C3B51"/>
                </a:solidFill>
                <a:effectLst/>
                <a:uLnTx/>
                <a:uFillTx/>
                <a:latin typeface="Segoe UI"/>
                <a:ea typeface="+mn-ea"/>
                <a:cs typeface="+mn-cs"/>
              </a:rPr>
              <a:t>AMI (All Measurable Impressions) – this is all impressions that were served on the platform</a:t>
            </a:r>
          </a:p>
          <a:p>
            <a:pPr marL="450850" marR="0" lvl="0" indent="-45085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C3B51"/>
              </a:solidFill>
              <a:effectLst/>
              <a:uLnTx/>
              <a:uFillTx/>
              <a:latin typeface="Segoe U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2400" b="0" i="0" u="none" strike="noStrike" kern="1200" cap="none" spc="0" normalizeH="0" baseline="0" noProof="0" dirty="0">
                <a:ln>
                  <a:noFill/>
                </a:ln>
                <a:solidFill>
                  <a:srgbClr val="1C3B51"/>
                </a:solidFill>
                <a:effectLst/>
                <a:uLnTx/>
                <a:uFillTx/>
                <a:latin typeface="Segoe UI"/>
                <a:ea typeface="+mn-ea"/>
                <a:cs typeface="+mn-cs"/>
              </a:rPr>
              <a:t>MRC Standard – this is a minimum of 2 seconds of viewability  based on a set of guidelines and criteria established by the Media Rating Council (MRC)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1C3B51"/>
              </a:solidFill>
              <a:effectLst/>
              <a:uLnTx/>
              <a:uFillTx/>
              <a:latin typeface="Segoe U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GB" sz="2400" b="0" i="0" u="none" strike="noStrike" kern="1200" cap="none" spc="0" normalizeH="0" baseline="0" noProof="0" dirty="0">
                <a:ln>
                  <a:noFill/>
                </a:ln>
                <a:solidFill>
                  <a:srgbClr val="1C3B51"/>
                </a:solidFill>
                <a:effectLst/>
                <a:uLnTx/>
                <a:uFillTx/>
                <a:latin typeface="Segoe UI"/>
                <a:ea typeface="+mn-ea"/>
                <a:cs typeface="+mn-cs"/>
              </a:rPr>
              <a:t>Custom – here you can define your own % completion metric (e.g. 50% or 100%)</a:t>
            </a:r>
          </a:p>
        </p:txBody>
      </p:sp>
      <p:sp>
        <p:nvSpPr>
          <p:cNvPr id="5" name="TextBox 4">
            <a:extLst>
              <a:ext uri="{FF2B5EF4-FFF2-40B4-BE49-F238E27FC236}">
                <a16:creationId xmlns:a16="http://schemas.microsoft.com/office/drawing/2014/main" id="{67C80DA2-C91A-2EC5-CD79-E7DB98A63836}"/>
              </a:ext>
            </a:extLst>
          </p:cNvPr>
          <p:cNvSpPr txBox="1"/>
          <p:nvPr/>
        </p:nvSpPr>
        <p:spPr>
          <a:xfrm>
            <a:off x="1632030" y="6325145"/>
            <a:ext cx="38196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C3B51"/>
                </a:solidFill>
                <a:effectLst/>
                <a:uLnTx/>
                <a:uFillTx/>
                <a:latin typeface="Segoe UI"/>
                <a:ea typeface="+mn-ea"/>
                <a:cs typeface="+mn-cs"/>
              </a:rPr>
              <a:t>Please note Meta data is only available as AMI</a:t>
            </a:r>
          </a:p>
        </p:txBody>
      </p:sp>
    </p:spTree>
    <p:extLst>
      <p:ext uri="{BB962C8B-B14F-4D97-AF65-F5344CB8AC3E}">
        <p14:creationId xmlns:p14="http://schemas.microsoft.com/office/powerpoint/2010/main" val="158383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F568E80-02DF-955A-86AC-96458216AA3B}"/>
            </a:ext>
          </a:extLst>
        </p:cNvPr>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1B75696-7F2E-9276-97BB-7A4B0120872A}"/>
              </a:ext>
            </a:extLst>
          </p:cNvPr>
          <p:cNvGraphicFramePr>
            <a:graphicFrameLocks noChangeAspect="1"/>
          </p:cNvGraphicFramePr>
          <p:nvPr>
            <p:custDataLst>
              <p:tags r:id="rId1"/>
            </p:custDataLst>
            <p:extLst>
              <p:ext uri="{D42A27DB-BD31-4B8C-83A1-F6EECF244321}">
                <p14:modId xmlns:p14="http://schemas.microsoft.com/office/powerpoint/2010/main" val="1100416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4" imgH="424" progId="TCLayout.ActiveDocument.1">
                  <p:embed/>
                </p:oleObj>
              </mc:Choice>
              <mc:Fallback>
                <p:oleObj name="think-cell Slide" r:id="rId12" imgW="424" imgH="424" progId="TCLayout.ActiveDocument.1">
                  <p:embed/>
                  <p:pic>
                    <p:nvPicPr>
                      <p:cNvPr id="4" name="Objekt 3" hidden="1">
                        <a:extLst>
                          <a:ext uri="{FF2B5EF4-FFF2-40B4-BE49-F238E27FC236}">
                            <a16:creationId xmlns:a16="http://schemas.microsoft.com/office/drawing/2014/main" id="{C1B75696-7F2E-9276-97BB-7A4B0120872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5" name="Google Shape;190;p11">
            <a:extLst>
              <a:ext uri="{FF2B5EF4-FFF2-40B4-BE49-F238E27FC236}">
                <a16:creationId xmlns:a16="http://schemas.microsoft.com/office/drawing/2014/main" id="{2AE4CA01-A3A6-985C-F6E0-D44037AF2C48}"/>
              </a:ext>
            </a:extLst>
          </p:cNvPr>
          <p:cNvSpPr>
            <a:spLocks/>
          </p:cNvSpPr>
          <p:nvPr/>
        </p:nvSpPr>
        <p:spPr>
          <a:xfrm>
            <a:off x="8601907" y="1048534"/>
            <a:ext cx="3240637" cy="922336"/>
          </a:xfrm>
          <a:prstGeom prst="roundRect">
            <a:avLst>
              <a:gd name="adj" fmla="val 0"/>
            </a:avLst>
          </a:prstGeom>
          <a:solidFill>
            <a:schemeClr val="bg1">
              <a:alpha val="26667"/>
            </a:schemeClr>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16" name="Table 15">
            <a:extLst>
              <a:ext uri="{FF2B5EF4-FFF2-40B4-BE49-F238E27FC236}">
                <a16:creationId xmlns:a16="http://schemas.microsoft.com/office/drawing/2014/main" id="{D6569CA2-9A05-7A66-ABBC-712468C928D9}"/>
              </a:ext>
            </a:extLst>
          </p:cNvPr>
          <p:cNvGraphicFramePr>
            <a:graphicFrameLocks noGrp="1"/>
          </p:cNvGraphicFramePr>
          <p:nvPr>
            <p:extLst>
              <p:ext uri="{D42A27DB-BD31-4B8C-83A1-F6EECF244321}">
                <p14:modId xmlns:p14="http://schemas.microsoft.com/office/powerpoint/2010/main" val="3076900851"/>
              </p:ext>
            </p:extLst>
          </p:nvPr>
        </p:nvGraphicFramePr>
        <p:xfrm>
          <a:off x="8601907" y="1173356"/>
          <a:ext cx="3240637" cy="672692"/>
        </p:xfrm>
        <a:graphic>
          <a:graphicData uri="http://schemas.openxmlformats.org/drawingml/2006/table">
            <a:tbl>
              <a:tblPr bandRow="1">
                <a:tableStyleId>{5C22544A-7EE6-4342-B048-85BDC9FD1C3A}</a:tableStyleId>
              </a:tblPr>
              <a:tblGrid>
                <a:gridCol w="1708698">
                  <a:extLst>
                    <a:ext uri="{9D8B030D-6E8A-4147-A177-3AD203B41FA5}">
                      <a16:colId xmlns:a16="http://schemas.microsoft.com/office/drawing/2014/main" val="3963049079"/>
                    </a:ext>
                  </a:extLst>
                </a:gridCol>
                <a:gridCol w="1531939">
                  <a:extLst>
                    <a:ext uri="{9D8B030D-6E8A-4147-A177-3AD203B41FA5}">
                      <a16:colId xmlns:a16="http://schemas.microsoft.com/office/drawing/2014/main" val="2418965416"/>
                    </a:ext>
                  </a:extLst>
                </a:gridCol>
              </a:tblGrid>
              <a:tr h="401119">
                <a:tc>
                  <a:txBody>
                    <a:bodyPr/>
                    <a:lstStyle/>
                    <a:p>
                      <a:pPr algn="ctr" fontAlgn="ctr"/>
                      <a:r>
                        <a:rPr lang="en-US" sz="1050" b="1" i="0" u="none" strike="noStrike">
                          <a:solidFill>
                            <a:srgbClr val="1C3B51"/>
                          </a:solidFill>
                          <a:effectLst/>
                          <a:latin typeface="+mn-lt"/>
                        </a:rPr>
                        <a:t>Total Reach 1+ (AMI)</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ctr"/>
                      <a:r>
                        <a:rPr lang="en-US" sz="1200" b="0" i="0" u="none" strike="noStrike" dirty="0">
                          <a:solidFill>
                            <a:srgbClr val="1C3B51"/>
                          </a:solidFill>
                          <a:effectLst/>
                          <a:highlight>
                            <a:srgbClr val="FFFF00"/>
                          </a:highlight>
                          <a:latin typeface="+mn-lt"/>
                        </a:rPr>
                        <a:t> 40,467,840 </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91007241"/>
                  </a:ext>
                </a:extLst>
              </a:tr>
              <a:tr h="271573">
                <a:tc>
                  <a:txBody>
                    <a:bodyPr/>
                    <a:lstStyle/>
                    <a:p>
                      <a:pPr algn="ctr" fontAlgn="ctr"/>
                      <a:r>
                        <a:rPr lang="en-US" sz="1200" b="1" i="0" u="none" strike="noStrike">
                          <a:solidFill>
                            <a:srgbClr val="1C3B51"/>
                          </a:solidFill>
                          <a:effectLst/>
                          <a:latin typeface="+mn-lt"/>
                        </a:rPr>
                        <a:t>100% VTR</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ctr"/>
                      <a:r>
                        <a:rPr lang="en-US" sz="1200" b="0" i="0" u="none" strike="noStrike" dirty="0">
                          <a:solidFill>
                            <a:srgbClr val="1C3B51"/>
                          </a:solidFill>
                          <a:effectLst/>
                          <a:highlight>
                            <a:srgbClr val="FFFF00"/>
                          </a:highlight>
                          <a:latin typeface="+mn-lt"/>
                        </a:rPr>
                        <a:t>32,868,360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9599114"/>
                  </a:ext>
                </a:extLst>
              </a:tr>
            </a:tbl>
          </a:graphicData>
        </a:graphic>
      </p:graphicFrame>
      <p:graphicFrame>
        <p:nvGraphicFramePr>
          <p:cNvPr id="44" name="Chart 43">
            <a:extLst>
              <a:ext uri="{FF2B5EF4-FFF2-40B4-BE49-F238E27FC236}">
                <a16:creationId xmlns:a16="http://schemas.microsoft.com/office/drawing/2014/main" id="{8CA5AA31-846E-2D8C-B06C-AAA42A968F94}"/>
              </a:ext>
            </a:extLst>
          </p:cNvPr>
          <p:cNvGraphicFramePr/>
          <p:nvPr>
            <p:custDataLst>
              <p:tags r:id="rId2"/>
            </p:custDataLst>
            <p:extLst>
              <p:ext uri="{D42A27DB-BD31-4B8C-83A1-F6EECF244321}">
                <p14:modId xmlns:p14="http://schemas.microsoft.com/office/powerpoint/2010/main" val="234182354"/>
              </p:ext>
            </p:extLst>
          </p:nvPr>
        </p:nvGraphicFramePr>
        <p:xfrm>
          <a:off x="873124" y="2588136"/>
          <a:ext cx="9004801" cy="3668286"/>
        </p:xfrm>
        <a:graphic>
          <a:graphicData uri="http://schemas.openxmlformats.org/drawingml/2006/chart">
            <c:chart xmlns:c="http://schemas.openxmlformats.org/drawingml/2006/chart" xmlns:r="http://schemas.openxmlformats.org/officeDocument/2006/relationships" r:id="rId14"/>
          </a:graphicData>
        </a:graphic>
      </p:graphicFrame>
      <p:sp>
        <p:nvSpPr>
          <p:cNvPr id="95" name="TextBox 94">
            <a:extLst>
              <a:ext uri="{FF2B5EF4-FFF2-40B4-BE49-F238E27FC236}">
                <a16:creationId xmlns:a16="http://schemas.microsoft.com/office/drawing/2014/main" id="{B18BC87C-1EEA-5E96-12CE-17F942F0F272}"/>
              </a:ext>
            </a:extLst>
          </p:cNvPr>
          <p:cNvSpPr txBox="1"/>
          <p:nvPr>
            <p:custDataLst>
              <p:tags r:id="rId3"/>
            </p:custDataLst>
          </p:nvPr>
        </p:nvSpPr>
        <p:spPr>
          <a:xfrm>
            <a:off x="638175" y="1970870"/>
            <a:ext cx="8206746" cy="492443"/>
          </a:xfrm>
          <a:prstGeom prst="rect">
            <a:avLst/>
          </a:prstGeom>
          <a:noFill/>
        </p:spPr>
        <p:txBody>
          <a:bodyPr wrap="square" rtlCol="0">
            <a:spAutoFit/>
          </a:bodyPr>
          <a:lstStyle/>
          <a:p>
            <a:pPr algn="l"/>
            <a:r>
              <a:rPr lang="en-GB" sz="1400" b="1">
                <a:solidFill>
                  <a:schemeClr val="accent2"/>
                </a:solidFill>
                <a:latin typeface="+mj-lt"/>
              </a:rPr>
              <a:t>Cumulative Audience Reached with 100% Video Exposure – Total Campaign </a:t>
            </a:r>
          </a:p>
          <a:p>
            <a:pPr algn="l"/>
            <a:r>
              <a:rPr lang="en-GB" sz="1200" i="1"/>
              <a:t>Adults Millions, Cumulative Reach (+1)</a:t>
            </a:r>
            <a:endParaRPr lang="en-GB" sz="1600" i="1">
              <a:solidFill>
                <a:schemeClr val="tx1"/>
              </a:solidFill>
              <a:latin typeface="+mn-lt"/>
            </a:endParaRPr>
          </a:p>
        </p:txBody>
      </p:sp>
      <p:sp>
        <p:nvSpPr>
          <p:cNvPr id="2" name="Title 1">
            <a:extLst>
              <a:ext uri="{FF2B5EF4-FFF2-40B4-BE49-F238E27FC236}">
                <a16:creationId xmlns:a16="http://schemas.microsoft.com/office/drawing/2014/main" id="{AB4C4C54-8334-9B56-D8A2-E9A15CBA8590}"/>
              </a:ext>
            </a:extLst>
          </p:cNvPr>
          <p:cNvSpPr>
            <a:spLocks noGrp="1"/>
          </p:cNvSpPr>
          <p:nvPr>
            <p:ph type="title"/>
          </p:nvPr>
        </p:nvSpPr>
        <p:spPr>
          <a:xfrm>
            <a:off x="607367" y="292949"/>
            <a:ext cx="6812608" cy="1397739"/>
          </a:xfrm>
        </p:spPr>
        <p:txBody>
          <a:bodyPr vert="horz"/>
          <a:lstStyle/>
          <a:p>
            <a:r>
              <a:rPr lang="de-DE" dirty="0"/>
              <a:t>Gap analysis: </a:t>
            </a:r>
            <a:r>
              <a:rPr lang="de-DE" dirty="0">
                <a:highlight>
                  <a:srgbClr val="FFFF00"/>
                </a:highlight>
              </a:rPr>
              <a:t>81.2%</a:t>
            </a:r>
            <a:r>
              <a:rPr lang="de-DE" dirty="0"/>
              <a:t> of the total audience viewed the campaign to the end across </a:t>
            </a:r>
            <a:r>
              <a:rPr lang="de-DE" dirty="0">
                <a:highlight>
                  <a:srgbClr val="FFFF00"/>
                </a:highlight>
              </a:rPr>
              <a:t>Vendor 3 and Vendor 1 by Week 11</a:t>
            </a:r>
          </a:p>
        </p:txBody>
      </p:sp>
      <p:sp>
        <p:nvSpPr>
          <p:cNvPr id="14" name="Right Brace 13">
            <a:extLst>
              <a:ext uri="{FF2B5EF4-FFF2-40B4-BE49-F238E27FC236}">
                <a16:creationId xmlns:a16="http://schemas.microsoft.com/office/drawing/2014/main" id="{812C7285-B894-F106-F5C3-D9FB526DC878}"/>
              </a:ext>
            </a:extLst>
          </p:cNvPr>
          <p:cNvSpPr/>
          <p:nvPr/>
        </p:nvSpPr>
        <p:spPr>
          <a:xfrm>
            <a:off x="9712031" y="3553991"/>
            <a:ext cx="331787" cy="2365546"/>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a:extLst>
              <a:ext uri="{FF2B5EF4-FFF2-40B4-BE49-F238E27FC236}">
                <a16:creationId xmlns:a16="http://schemas.microsoft.com/office/drawing/2014/main" id="{C408C23F-0F4B-5730-C51C-40F5AB0DA970}"/>
              </a:ext>
            </a:extLst>
          </p:cNvPr>
          <p:cNvSpPr txBox="1"/>
          <p:nvPr/>
        </p:nvSpPr>
        <p:spPr>
          <a:xfrm>
            <a:off x="10222225" y="4598264"/>
            <a:ext cx="570689" cy="276999"/>
          </a:xfrm>
          <a:prstGeom prst="rect">
            <a:avLst/>
          </a:prstGeom>
          <a:noFill/>
        </p:spPr>
        <p:txBody>
          <a:bodyPr wrap="square" rtlCol="0">
            <a:spAutoFit/>
          </a:bodyPr>
          <a:lstStyle/>
          <a:p>
            <a:pPr algn="l"/>
            <a:r>
              <a:rPr lang="en-GB" sz="1200" b="1">
                <a:solidFill>
                  <a:schemeClr val="accent2"/>
                </a:solidFill>
                <a:highlight>
                  <a:srgbClr val="FFFF00"/>
                </a:highlight>
                <a:latin typeface="+mn-lt"/>
              </a:rPr>
              <a:t>81%</a:t>
            </a:r>
          </a:p>
        </p:txBody>
      </p:sp>
      <p:sp>
        <p:nvSpPr>
          <p:cNvPr id="24" name="TextBox 23">
            <a:extLst>
              <a:ext uri="{FF2B5EF4-FFF2-40B4-BE49-F238E27FC236}">
                <a16:creationId xmlns:a16="http://schemas.microsoft.com/office/drawing/2014/main" id="{5BE8EE42-16D3-3F13-D72D-55C9649CF41F}"/>
              </a:ext>
            </a:extLst>
          </p:cNvPr>
          <p:cNvSpPr txBox="1"/>
          <p:nvPr/>
        </p:nvSpPr>
        <p:spPr>
          <a:xfrm>
            <a:off x="12401633" y="369451"/>
            <a:ext cx="3264068" cy="3046988"/>
          </a:xfrm>
          <a:prstGeom prst="rect">
            <a:avLst/>
          </a:prstGeom>
          <a:solidFill>
            <a:srgbClr val="FFFF00"/>
          </a:solidFill>
        </p:spPr>
        <p:txBody>
          <a:bodyPr wrap="square" rtlCol="0">
            <a:spAutoFit/>
          </a:bodyPr>
          <a:lstStyle/>
          <a:p>
            <a:pPr algn="l"/>
            <a:r>
              <a:rPr lang="en-GB" sz="2400" dirty="0">
                <a:latin typeface="+mn-lt"/>
              </a:rPr>
              <a:t>Copy your data over into the data sheet.  The numbers should update automatically.</a:t>
            </a:r>
          </a:p>
          <a:p>
            <a:pPr algn="l"/>
            <a:endParaRPr lang="en-GB" sz="2400" dirty="0"/>
          </a:p>
          <a:p>
            <a:pPr algn="l"/>
            <a:r>
              <a:rPr lang="en-GB" sz="2400" dirty="0">
                <a:latin typeface="+mn-lt"/>
              </a:rPr>
              <a:t>Please note text boxes for manual calculations.  </a:t>
            </a:r>
            <a:endParaRPr lang="en-GB" sz="2400" dirty="0"/>
          </a:p>
        </p:txBody>
      </p:sp>
      <p:cxnSp>
        <p:nvCxnSpPr>
          <p:cNvPr id="39" name="Straight Connector 38">
            <a:extLst>
              <a:ext uri="{FF2B5EF4-FFF2-40B4-BE49-F238E27FC236}">
                <a16:creationId xmlns:a16="http://schemas.microsoft.com/office/drawing/2014/main" id="{4E06CF8E-1754-77A0-87A0-8B95972F89BF}"/>
              </a:ext>
            </a:extLst>
          </p:cNvPr>
          <p:cNvCxnSpPr/>
          <p:nvPr>
            <p:custDataLst>
              <p:tags r:id="rId4"/>
            </p:custDataLst>
          </p:nvPr>
        </p:nvCxnSpPr>
        <p:spPr bwMode="auto">
          <a:xfrm>
            <a:off x="3943349" y="6559495"/>
            <a:ext cx="231775" cy="0"/>
          </a:xfrm>
          <a:prstGeom prst="line">
            <a:avLst/>
          </a:prstGeom>
          <a:ln w="285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4CF5A6B-EFF1-B774-2DE4-008DDF5894B0}"/>
              </a:ext>
            </a:extLst>
          </p:cNvPr>
          <p:cNvCxnSpPr/>
          <p:nvPr>
            <p:custDataLst>
              <p:tags r:id="rId5"/>
            </p:custDataLst>
          </p:nvPr>
        </p:nvCxnSpPr>
        <p:spPr bwMode="gray">
          <a:xfrm>
            <a:off x="5962649" y="6559495"/>
            <a:ext cx="231775" cy="0"/>
          </a:xfrm>
          <a:prstGeom prst="line">
            <a:avLst/>
          </a:prstGeom>
          <a:ln w="28575"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8D94275C-7066-3A0B-7E14-74AB8752C7A3}"/>
              </a:ext>
            </a:extLst>
          </p:cNvPr>
          <p:cNvSpPr/>
          <p:nvPr>
            <p:custDataLst>
              <p:tags r:id="rId6"/>
            </p:custDataLst>
          </p:nvPr>
        </p:nvSpPr>
        <p:spPr bwMode="auto">
          <a:xfrm>
            <a:off x="4027487" y="6527745"/>
            <a:ext cx="63500" cy="635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48">
            <a:extLst>
              <a:ext uri="{FF2B5EF4-FFF2-40B4-BE49-F238E27FC236}">
                <a16:creationId xmlns:a16="http://schemas.microsoft.com/office/drawing/2014/main" id="{B1275434-0FF8-4687-E4ED-3AA3E5BAA120}"/>
              </a:ext>
            </a:extLst>
          </p:cNvPr>
          <p:cNvSpPr/>
          <p:nvPr>
            <p:custDataLst>
              <p:tags r:id="rId7"/>
            </p:custDataLst>
          </p:nvPr>
        </p:nvSpPr>
        <p:spPr bwMode="auto">
          <a:xfrm>
            <a:off x="6046787" y="6527745"/>
            <a:ext cx="63500" cy="63500"/>
          </a:xfrm>
          <a:prstGeom prst="ellipse">
            <a:avLst/>
          </a:prstGeom>
          <a:solidFill>
            <a:schemeClr val="accent2"/>
          </a:solidFill>
          <a:ln w="9525" cap="flat" cmpd="sng" algn="ctr">
            <a:solidFill>
              <a:schemeClr val="accent2"/>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 Placeholder 7">
            <a:extLst>
              <a:ext uri="{FF2B5EF4-FFF2-40B4-BE49-F238E27FC236}">
                <a16:creationId xmlns:a16="http://schemas.microsoft.com/office/drawing/2014/main" id="{6D859632-195D-25E1-F3E2-16C85B7446F1}"/>
              </a:ext>
            </a:extLst>
          </p:cNvPr>
          <p:cNvSpPr>
            <a:spLocks noGrp="1"/>
          </p:cNvSpPr>
          <p:nvPr>
            <p:custDataLst>
              <p:tags r:id="rId8"/>
            </p:custDataLst>
          </p:nvPr>
        </p:nvSpPr>
        <p:spPr bwMode="auto">
          <a:xfrm>
            <a:off x="4240212" y="6484882"/>
            <a:ext cx="16065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fld id="{33C13D46-F8F4-4AD7-BB7E-613091350698}" type="datetime'A''ll ''Measur''ab''''''le I''mp''r''e''''''s''''si''o''ns'''">
              <a:rPr lang="de-DE" altLang="en-US" sz="1050" kern="0" smtClean="0">
                <a:effectLst/>
              </a:rPr>
              <a:pPr lvl="1">
                <a:spcBef>
                  <a:spcPct val="0"/>
                </a:spcBef>
                <a:spcAft>
                  <a:spcPct val="0"/>
                </a:spcAft>
              </a:pPr>
              <a:t>All Measurable Impressions</a:t>
            </a:fld>
            <a:endParaRPr lang="de-DE" sz="1050" kern="0"/>
          </a:p>
        </p:txBody>
      </p:sp>
      <p:sp>
        <p:nvSpPr>
          <p:cNvPr id="54" name="Text Placeholder 7">
            <a:extLst>
              <a:ext uri="{FF2B5EF4-FFF2-40B4-BE49-F238E27FC236}">
                <a16:creationId xmlns:a16="http://schemas.microsoft.com/office/drawing/2014/main" id="{48C9F06B-FF89-44A2-0B55-7C969FFCF5AE}"/>
              </a:ext>
            </a:extLst>
          </p:cNvPr>
          <p:cNvSpPr>
            <a:spLocks noGrp="1"/>
          </p:cNvSpPr>
          <p:nvPr>
            <p:custDataLst>
              <p:tags r:id="rId9"/>
            </p:custDataLst>
          </p:nvPr>
        </p:nvSpPr>
        <p:spPr bwMode="auto">
          <a:xfrm>
            <a:off x="6259512" y="6484882"/>
            <a:ext cx="11604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fld id="{053D6E04-8EF4-405F-B097-A1DCF723A1DD}" type="datetime'C''u''s''''t''o''''m'''''''' (10''0''''''''''''% V''TR'''')'''">
              <a:rPr lang="de-DE" altLang="en-US" sz="1050" kern="0" smtClean="0">
                <a:effectLst/>
              </a:rPr>
              <a:pPr lvl="1">
                <a:spcBef>
                  <a:spcPct val="0"/>
                </a:spcBef>
                <a:spcAft>
                  <a:spcPct val="0"/>
                </a:spcAft>
              </a:pPr>
              <a:t>Custom (100% VTR)</a:t>
            </a:fld>
            <a:endParaRPr lang="de-DE" sz="1050" kern="0"/>
          </a:p>
        </p:txBody>
      </p:sp>
    </p:spTree>
    <p:extLst>
      <p:ext uri="{BB962C8B-B14F-4D97-AF65-F5344CB8AC3E}">
        <p14:creationId xmlns:p14="http://schemas.microsoft.com/office/powerpoint/2010/main" val="367242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8FB79F7-75C8-55BB-BA21-864950029C51}"/>
            </a:ext>
          </a:extLst>
        </p:cNvPr>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A5FD7E5-E500-C340-1574-A9CE175BAEAF}"/>
              </a:ext>
            </a:extLst>
          </p:cNvPr>
          <p:cNvGraphicFramePr>
            <a:graphicFrameLocks noChangeAspect="1"/>
          </p:cNvGraphicFramePr>
          <p:nvPr>
            <p:custDataLst>
              <p:tags r:id="rId1"/>
            </p:custDataLst>
            <p:extLst>
              <p:ext uri="{D42A27DB-BD31-4B8C-83A1-F6EECF244321}">
                <p14:modId xmlns:p14="http://schemas.microsoft.com/office/powerpoint/2010/main" val="86291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24" imgH="424" progId="TCLayout.ActiveDocument.1">
                  <p:embed/>
                </p:oleObj>
              </mc:Choice>
              <mc:Fallback>
                <p:oleObj name="think-cell Slide" r:id="rId20" imgW="424" imgH="424" progId="TCLayout.ActiveDocument.1">
                  <p:embed/>
                  <p:pic>
                    <p:nvPicPr>
                      <p:cNvPr id="4" name="Objekt 3" hidden="1">
                        <a:extLst>
                          <a:ext uri="{FF2B5EF4-FFF2-40B4-BE49-F238E27FC236}">
                            <a16:creationId xmlns:a16="http://schemas.microsoft.com/office/drawing/2014/main" id="{6A5FD7E5-E500-C340-1574-A9CE175BAEAF}"/>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 name="Google Shape;190;p11">
            <a:extLst>
              <a:ext uri="{FF2B5EF4-FFF2-40B4-BE49-F238E27FC236}">
                <a16:creationId xmlns:a16="http://schemas.microsoft.com/office/drawing/2014/main" id="{C46281A7-CE12-718D-5C18-97150885357A}"/>
              </a:ext>
            </a:extLst>
          </p:cNvPr>
          <p:cNvSpPr>
            <a:spLocks/>
          </p:cNvSpPr>
          <p:nvPr/>
        </p:nvSpPr>
        <p:spPr>
          <a:xfrm>
            <a:off x="1290411" y="5452427"/>
            <a:ext cx="3052876" cy="648680"/>
          </a:xfrm>
          <a:prstGeom prst="roundRect">
            <a:avLst>
              <a:gd name="adj" fmla="val 0"/>
            </a:avLst>
          </a:prstGeom>
          <a:solidFill>
            <a:schemeClr val="bg1">
              <a:alpha val="26667"/>
            </a:schemeClr>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sz="1050" b="1" i="0" u="none" strike="noStrike" kern="0" cap="none" spc="0" normalizeH="0" baseline="0" noProof="0">
              <a:ln>
                <a:noFill/>
              </a:ln>
              <a:solidFill>
                <a:srgbClr val="000000"/>
              </a:solidFill>
              <a:effectLst/>
              <a:uLnTx/>
              <a:uFillTx/>
              <a:ea typeface="Arial"/>
              <a:cs typeface="Arial"/>
              <a:sym typeface="Arial"/>
            </a:endParaRPr>
          </a:p>
        </p:txBody>
      </p:sp>
      <p:graphicFrame>
        <p:nvGraphicFramePr>
          <p:cNvPr id="11" name="Table 10">
            <a:extLst>
              <a:ext uri="{FF2B5EF4-FFF2-40B4-BE49-F238E27FC236}">
                <a16:creationId xmlns:a16="http://schemas.microsoft.com/office/drawing/2014/main" id="{707DD4A1-C2B5-B8FD-1143-A7549A727FC1}"/>
              </a:ext>
            </a:extLst>
          </p:cNvPr>
          <p:cNvGraphicFramePr>
            <a:graphicFrameLocks noGrp="1"/>
          </p:cNvGraphicFramePr>
          <p:nvPr>
            <p:extLst>
              <p:ext uri="{D42A27DB-BD31-4B8C-83A1-F6EECF244321}">
                <p14:modId xmlns:p14="http://schemas.microsoft.com/office/powerpoint/2010/main" val="3849597434"/>
              </p:ext>
            </p:extLst>
          </p:nvPr>
        </p:nvGraphicFramePr>
        <p:xfrm>
          <a:off x="1445171" y="5543321"/>
          <a:ext cx="2743356" cy="466892"/>
        </p:xfrm>
        <a:graphic>
          <a:graphicData uri="http://schemas.openxmlformats.org/drawingml/2006/table">
            <a:tbl>
              <a:tblPr bandRow="1">
                <a:tableStyleId>{5C22544A-7EE6-4342-B048-85BDC9FD1C3A}</a:tableStyleId>
              </a:tblPr>
              <a:tblGrid>
                <a:gridCol w="1446496">
                  <a:extLst>
                    <a:ext uri="{9D8B030D-6E8A-4147-A177-3AD203B41FA5}">
                      <a16:colId xmlns:a16="http://schemas.microsoft.com/office/drawing/2014/main" val="3963049079"/>
                    </a:ext>
                  </a:extLst>
                </a:gridCol>
                <a:gridCol w="1296860">
                  <a:extLst>
                    <a:ext uri="{9D8B030D-6E8A-4147-A177-3AD203B41FA5}">
                      <a16:colId xmlns:a16="http://schemas.microsoft.com/office/drawing/2014/main" val="2418965416"/>
                    </a:ext>
                  </a:extLst>
                </a:gridCol>
              </a:tblGrid>
              <a:tr h="233446">
                <a:tc>
                  <a:txBody>
                    <a:bodyPr/>
                    <a:lstStyle/>
                    <a:p>
                      <a:pPr algn="ctr" fontAlgn="ctr"/>
                      <a:r>
                        <a:rPr lang="en-US" sz="1000" b="1" i="0" u="none" strike="noStrike">
                          <a:solidFill>
                            <a:srgbClr val="1C3B51"/>
                          </a:solidFill>
                          <a:effectLst/>
                          <a:latin typeface="+mn-lt"/>
                        </a:rPr>
                        <a:t>Total Reach 1+ (AMI)</a:t>
                      </a:r>
                      <a:endParaRPr lang="en-US" sz="1100" b="1" i="0" u="none" strike="noStrike">
                        <a:solidFill>
                          <a:srgbClr val="1C3B51"/>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ctr"/>
                      <a:r>
                        <a:rPr lang="en-GB" sz="1100" b="0" i="0" u="none" strike="noStrike">
                          <a:solidFill>
                            <a:srgbClr val="1C3B51"/>
                          </a:solidFill>
                          <a:effectLst/>
                          <a:highlight>
                            <a:srgbClr val="FFFF00"/>
                          </a:highlight>
                          <a:latin typeface="+mn-lt"/>
                        </a:rPr>
                        <a:t>     13,652,310</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91007241"/>
                  </a:ext>
                </a:extLst>
              </a:tr>
              <a:tr h="233446">
                <a:tc>
                  <a:txBody>
                    <a:bodyPr/>
                    <a:lstStyle/>
                    <a:p>
                      <a:pPr algn="ctr" fontAlgn="ctr"/>
                      <a:r>
                        <a:rPr lang="en-US" sz="1100" b="1" i="0" u="none" strike="noStrike">
                          <a:solidFill>
                            <a:srgbClr val="1C3B51"/>
                          </a:solidFill>
                          <a:effectLst/>
                          <a:latin typeface="+mn-lt"/>
                        </a:rPr>
                        <a:t>100% VTR</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ctr"/>
                      <a:r>
                        <a:rPr lang="en-GB" sz="1100" b="0" i="0" u="none" strike="noStrike" dirty="0">
                          <a:solidFill>
                            <a:srgbClr val="1C3B51"/>
                          </a:solidFill>
                          <a:effectLst/>
                          <a:highlight>
                            <a:srgbClr val="FFFF00"/>
                          </a:highlight>
                          <a:latin typeface="+mn-lt"/>
                        </a:rPr>
                        <a:t>     9,553,425</a:t>
                      </a:r>
                    </a:p>
                  </a:txBody>
                  <a:tcPr marL="6350" marR="6350" marT="6350"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9599114"/>
                  </a:ext>
                </a:extLst>
              </a:tr>
            </a:tbl>
          </a:graphicData>
        </a:graphic>
      </p:graphicFrame>
      <p:graphicFrame>
        <p:nvGraphicFramePr>
          <p:cNvPr id="111" name="Chart 110">
            <a:extLst>
              <a:ext uri="{FF2B5EF4-FFF2-40B4-BE49-F238E27FC236}">
                <a16:creationId xmlns:a16="http://schemas.microsoft.com/office/drawing/2014/main" id="{3AFD86D4-4479-B313-4082-F4B16F167B4B}"/>
              </a:ext>
            </a:extLst>
          </p:cNvPr>
          <p:cNvGraphicFramePr/>
          <p:nvPr>
            <p:custDataLst>
              <p:tags r:id="rId2"/>
            </p:custDataLst>
            <p:extLst>
              <p:ext uri="{D42A27DB-BD31-4B8C-83A1-F6EECF244321}">
                <p14:modId xmlns:p14="http://schemas.microsoft.com/office/powerpoint/2010/main" val="4019477854"/>
              </p:ext>
            </p:extLst>
          </p:nvPr>
        </p:nvGraphicFramePr>
        <p:xfrm>
          <a:off x="200196" y="2837013"/>
          <a:ext cx="5374854" cy="2161875"/>
        </p:xfrm>
        <a:graphic>
          <a:graphicData uri="http://schemas.openxmlformats.org/drawingml/2006/chart">
            <c:chart xmlns:c="http://schemas.openxmlformats.org/drawingml/2006/chart" xmlns:r="http://schemas.openxmlformats.org/officeDocument/2006/relationships" r:id="rId22"/>
          </a:graphicData>
        </a:graphic>
      </p:graphicFrame>
      <p:sp>
        <p:nvSpPr>
          <p:cNvPr id="70" name="TextBox 69">
            <a:extLst>
              <a:ext uri="{FF2B5EF4-FFF2-40B4-BE49-F238E27FC236}">
                <a16:creationId xmlns:a16="http://schemas.microsoft.com/office/drawing/2014/main" id="{AC1B132E-39A8-2AD4-CABF-20608BDC5287}"/>
              </a:ext>
            </a:extLst>
          </p:cNvPr>
          <p:cNvSpPr txBox="1"/>
          <p:nvPr>
            <p:custDataLst>
              <p:tags r:id="rId3"/>
            </p:custDataLst>
          </p:nvPr>
        </p:nvSpPr>
        <p:spPr>
          <a:xfrm>
            <a:off x="608013" y="1854810"/>
            <a:ext cx="3540125" cy="476250"/>
          </a:xfrm>
          <a:prstGeom prst="rect">
            <a:avLst/>
          </a:prstGeom>
          <a:noFill/>
        </p:spPr>
        <p:txBody>
          <a:bodyPr wrap="square" rtlCol="0">
            <a:spAutoFit/>
          </a:bodyPr>
          <a:lstStyle/>
          <a:p>
            <a:pPr algn="l"/>
            <a:r>
              <a:rPr lang="en-GB" sz="1400" b="1">
                <a:solidFill>
                  <a:schemeClr val="accent2"/>
                </a:solidFill>
                <a:latin typeface="+mj-lt"/>
              </a:rPr>
              <a:t>Cumulative with 100% VTR – Vendor 3</a:t>
            </a:r>
          </a:p>
          <a:p>
            <a:pPr algn="l"/>
            <a:r>
              <a:rPr lang="en-GB" sz="1100" i="1"/>
              <a:t>Adults Millions, Cumulative Reach (+1)</a:t>
            </a:r>
            <a:endParaRPr lang="en-GB" sz="1400" i="1">
              <a:solidFill>
                <a:schemeClr val="tx1"/>
              </a:solidFill>
              <a:latin typeface="+mn-lt"/>
            </a:endParaRPr>
          </a:p>
        </p:txBody>
      </p:sp>
      <p:cxnSp>
        <p:nvCxnSpPr>
          <p:cNvPr id="85" name="Straight Connector 84">
            <a:extLst>
              <a:ext uri="{FF2B5EF4-FFF2-40B4-BE49-F238E27FC236}">
                <a16:creationId xmlns:a16="http://schemas.microsoft.com/office/drawing/2014/main" id="{F3C36D35-F2E9-F9C0-C6DA-FACF19E04568}"/>
              </a:ext>
            </a:extLst>
          </p:cNvPr>
          <p:cNvCxnSpPr/>
          <p:nvPr>
            <p:custDataLst>
              <p:tags r:id="rId4"/>
            </p:custDataLst>
          </p:nvPr>
        </p:nvCxnSpPr>
        <p:spPr bwMode="auto">
          <a:xfrm>
            <a:off x="1047750" y="5224470"/>
            <a:ext cx="231775" cy="0"/>
          </a:xfrm>
          <a:prstGeom prst="line">
            <a:avLst/>
          </a:prstGeom>
          <a:ln w="285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439FCC47-CD25-BB97-F204-9AF5C93E1C90}"/>
              </a:ext>
            </a:extLst>
          </p:cNvPr>
          <p:cNvCxnSpPr/>
          <p:nvPr>
            <p:custDataLst>
              <p:tags r:id="rId5"/>
            </p:custDataLst>
          </p:nvPr>
        </p:nvCxnSpPr>
        <p:spPr bwMode="gray">
          <a:xfrm>
            <a:off x="3067050" y="5224470"/>
            <a:ext cx="231775" cy="0"/>
          </a:xfrm>
          <a:prstGeom prst="line">
            <a:avLst/>
          </a:prstGeom>
          <a:ln w="28575"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6" name="Oval 85">
            <a:extLst>
              <a:ext uri="{FF2B5EF4-FFF2-40B4-BE49-F238E27FC236}">
                <a16:creationId xmlns:a16="http://schemas.microsoft.com/office/drawing/2014/main" id="{E0FB40C6-D7C4-6DD9-C135-A0F94D7F83B3}"/>
              </a:ext>
            </a:extLst>
          </p:cNvPr>
          <p:cNvSpPr/>
          <p:nvPr>
            <p:custDataLst>
              <p:tags r:id="rId6"/>
            </p:custDataLst>
          </p:nvPr>
        </p:nvSpPr>
        <p:spPr bwMode="auto">
          <a:xfrm>
            <a:off x="1131888" y="5192720"/>
            <a:ext cx="63500" cy="635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Oval 87">
            <a:extLst>
              <a:ext uri="{FF2B5EF4-FFF2-40B4-BE49-F238E27FC236}">
                <a16:creationId xmlns:a16="http://schemas.microsoft.com/office/drawing/2014/main" id="{E2B149E9-0165-39C1-343D-916CC4789E7B}"/>
              </a:ext>
            </a:extLst>
          </p:cNvPr>
          <p:cNvSpPr/>
          <p:nvPr>
            <p:custDataLst>
              <p:tags r:id="rId7"/>
            </p:custDataLst>
          </p:nvPr>
        </p:nvSpPr>
        <p:spPr bwMode="auto">
          <a:xfrm>
            <a:off x="3151188" y="5192720"/>
            <a:ext cx="63500" cy="63500"/>
          </a:xfrm>
          <a:prstGeom prst="ellipse">
            <a:avLst/>
          </a:prstGeom>
          <a:solidFill>
            <a:schemeClr val="accent2"/>
          </a:solidFill>
          <a:ln w="9525" cap="flat" cmpd="sng" algn="ctr">
            <a:solidFill>
              <a:schemeClr val="accent2"/>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Text Placeholder 7">
            <a:extLst>
              <a:ext uri="{FF2B5EF4-FFF2-40B4-BE49-F238E27FC236}">
                <a16:creationId xmlns:a16="http://schemas.microsoft.com/office/drawing/2014/main" id="{32EC135A-0B7D-DAF0-CC6F-CBB67316BB72}"/>
              </a:ext>
            </a:extLst>
          </p:cNvPr>
          <p:cNvSpPr>
            <a:spLocks noGrp="1"/>
          </p:cNvSpPr>
          <p:nvPr>
            <p:custDataLst>
              <p:tags r:id="rId8"/>
            </p:custDataLst>
          </p:nvPr>
        </p:nvSpPr>
        <p:spPr bwMode="auto">
          <a:xfrm>
            <a:off x="1344613" y="5149857"/>
            <a:ext cx="16065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fld id="{33C13D46-F8F4-4AD7-BB7E-613091350698}" type="datetime'A''ll ''Measur''ab''''''le I''mp''r''e''''''s''''si''o''ns'''">
              <a:rPr lang="de-DE" altLang="en-US" sz="1050" kern="0" smtClean="0">
                <a:effectLst/>
              </a:rPr>
              <a:pPr lvl="1">
                <a:spcBef>
                  <a:spcPct val="0"/>
                </a:spcBef>
                <a:spcAft>
                  <a:spcPct val="0"/>
                </a:spcAft>
              </a:pPr>
              <a:t>All Measurable Impressions</a:t>
            </a:fld>
            <a:endParaRPr lang="de-DE" sz="1050" kern="0"/>
          </a:p>
        </p:txBody>
      </p:sp>
      <p:sp>
        <p:nvSpPr>
          <p:cNvPr id="81" name="Text Placeholder 7">
            <a:extLst>
              <a:ext uri="{FF2B5EF4-FFF2-40B4-BE49-F238E27FC236}">
                <a16:creationId xmlns:a16="http://schemas.microsoft.com/office/drawing/2014/main" id="{32EC135A-0B7D-DAF0-CC6F-CBB67316BB72}"/>
              </a:ext>
            </a:extLst>
          </p:cNvPr>
          <p:cNvSpPr>
            <a:spLocks noGrp="1"/>
          </p:cNvSpPr>
          <p:nvPr>
            <p:custDataLst>
              <p:tags r:id="rId9"/>
            </p:custDataLst>
          </p:nvPr>
        </p:nvSpPr>
        <p:spPr bwMode="auto">
          <a:xfrm>
            <a:off x="3363913" y="5149857"/>
            <a:ext cx="11604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fld id="{053D6E04-8EF4-405F-B097-A1DCF723A1DD}" type="datetime'C''u''s''''t''o''''m'''''''' (10''0''''''''''''% V''TR'''')'''">
              <a:rPr lang="de-DE" altLang="en-US" sz="1050" kern="0" smtClean="0">
                <a:effectLst/>
              </a:rPr>
              <a:pPr lvl="1">
                <a:spcBef>
                  <a:spcPct val="0"/>
                </a:spcBef>
                <a:spcAft>
                  <a:spcPct val="0"/>
                </a:spcAft>
              </a:pPr>
              <a:t>Custom (100% VTR)</a:t>
            </a:fld>
            <a:endParaRPr lang="de-DE" sz="1050" kern="0"/>
          </a:p>
        </p:txBody>
      </p:sp>
      <p:cxnSp>
        <p:nvCxnSpPr>
          <p:cNvPr id="109" name="Straight Connector 108">
            <a:extLst>
              <a:ext uri="{FF2B5EF4-FFF2-40B4-BE49-F238E27FC236}">
                <a16:creationId xmlns:a16="http://schemas.microsoft.com/office/drawing/2014/main" id="{4A3AB411-8233-B12B-CD6A-775FE61BAD93}"/>
              </a:ext>
            </a:extLst>
          </p:cNvPr>
          <p:cNvCxnSpPr>
            <a:cxnSpLocks/>
          </p:cNvCxnSpPr>
          <p:nvPr/>
        </p:nvCxnSpPr>
        <p:spPr>
          <a:xfrm>
            <a:off x="5947144" y="1854810"/>
            <a:ext cx="0" cy="43424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2" name="Google Shape;190;p11">
            <a:extLst>
              <a:ext uri="{FF2B5EF4-FFF2-40B4-BE49-F238E27FC236}">
                <a16:creationId xmlns:a16="http://schemas.microsoft.com/office/drawing/2014/main" id="{E59A30D0-E25F-EA70-F5FB-804DBF414DC9}"/>
              </a:ext>
            </a:extLst>
          </p:cNvPr>
          <p:cNvSpPr>
            <a:spLocks/>
          </p:cNvSpPr>
          <p:nvPr/>
        </p:nvSpPr>
        <p:spPr>
          <a:xfrm>
            <a:off x="7531837" y="5452427"/>
            <a:ext cx="3052876" cy="649288"/>
          </a:xfrm>
          <a:prstGeom prst="roundRect">
            <a:avLst>
              <a:gd name="adj" fmla="val 0"/>
            </a:avLst>
          </a:prstGeom>
          <a:solidFill>
            <a:schemeClr val="bg1">
              <a:alpha val="26667"/>
            </a:schemeClr>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sz="1050" b="1" i="0" u="none" strike="noStrike" kern="0" cap="none" spc="0" normalizeH="0" baseline="0" noProof="0">
              <a:ln>
                <a:noFill/>
              </a:ln>
              <a:solidFill>
                <a:srgbClr val="000000"/>
              </a:solidFill>
              <a:effectLst/>
              <a:uLnTx/>
              <a:uFillTx/>
              <a:ea typeface="Arial"/>
              <a:cs typeface="Arial"/>
              <a:sym typeface="Arial"/>
            </a:endParaRPr>
          </a:p>
        </p:txBody>
      </p:sp>
      <p:graphicFrame>
        <p:nvGraphicFramePr>
          <p:cNvPr id="113" name="Table 112">
            <a:extLst>
              <a:ext uri="{FF2B5EF4-FFF2-40B4-BE49-F238E27FC236}">
                <a16:creationId xmlns:a16="http://schemas.microsoft.com/office/drawing/2014/main" id="{A8F86BDE-F314-1B10-9C97-07D39EAD1EFE}"/>
              </a:ext>
            </a:extLst>
          </p:cNvPr>
          <p:cNvGraphicFramePr>
            <a:graphicFrameLocks noGrp="1"/>
          </p:cNvGraphicFramePr>
          <p:nvPr>
            <p:extLst>
              <p:ext uri="{D42A27DB-BD31-4B8C-83A1-F6EECF244321}">
                <p14:modId xmlns:p14="http://schemas.microsoft.com/office/powerpoint/2010/main" val="3479209030"/>
              </p:ext>
            </p:extLst>
          </p:nvPr>
        </p:nvGraphicFramePr>
        <p:xfrm>
          <a:off x="7691438" y="5542916"/>
          <a:ext cx="2743200" cy="466724"/>
        </p:xfrm>
        <a:graphic>
          <a:graphicData uri="http://schemas.openxmlformats.org/drawingml/2006/table">
            <a:tbl>
              <a:tblPr bandRow="1">
                <a:tableStyleId>{5C22544A-7EE6-4342-B048-85BDC9FD1C3A}</a:tableStyleId>
              </a:tblPr>
              <a:tblGrid>
                <a:gridCol w="1446414">
                  <a:extLst>
                    <a:ext uri="{9D8B030D-6E8A-4147-A177-3AD203B41FA5}">
                      <a16:colId xmlns:a16="http://schemas.microsoft.com/office/drawing/2014/main" val="3963049079"/>
                    </a:ext>
                  </a:extLst>
                </a:gridCol>
                <a:gridCol w="1296786">
                  <a:extLst>
                    <a:ext uri="{9D8B030D-6E8A-4147-A177-3AD203B41FA5}">
                      <a16:colId xmlns:a16="http://schemas.microsoft.com/office/drawing/2014/main" val="2418965416"/>
                    </a:ext>
                  </a:extLst>
                </a:gridCol>
              </a:tblGrid>
              <a:tr h="233362">
                <a:tc>
                  <a:txBody>
                    <a:bodyPr/>
                    <a:lstStyle/>
                    <a:p>
                      <a:pPr algn="ctr" fontAlgn="ctr"/>
                      <a:r>
                        <a:rPr lang="en-US" sz="1000" b="1" i="0" u="none" strike="noStrike">
                          <a:solidFill>
                            <a:srgbClr val="1C3B51"/>
                          </a:solidFill>
                          <a:effectLst/>
                          <a:latin typeface="+mn-lt"/>
                        </a:rPr>
                        <a:t>Total Reach 1+ (AMI)</a:t>
                      </a:r>
                      <a:endParaRPr lang="en-US" sz="1100" b="1" i="0" u="none" strike="noStrike">
                        <a:solidFill>
                          <a:srgbClr val="1C3B51"/>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1C3B51"/>
                          </a:solidFill>
                          <a:effectLst/>
                          <a:highlight>
                            <a:srgbClr val="FFFF00"/>
                          </a:highlight>
                          <a:latin typeface="+mn-lt"/>
                        </a:rPr>
                        <a:t> 30,996,000 </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91007241"/>
                  </a:ext>
                </a:extLst>
              </a:tr>
              <a:tr h="233362">
                <a:tc>
                  <a:txBody>
                    <a:bodyPr/>
                    <a:lstStyle/>
                    <a:p>
                      <a:pPr algn="ctr" fontAlgn="ctr"/>
                      <a:r>
                        <a:rPr lang="en-US" sz="1100" b="1" i="0" u="none" strike="noStrike">
                          <a:solidFill>
                            <a:srgbClr val="1C3B51"/>
                          </a:solidFill>
                          <a:effectLst/>
                          <a:latin typeface="+mn-lt"/>
                        </a:rPr>
                        <a:t>100% VTR</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b"/>
                      <a:r>
                        <a:rPr lang="en-US" sz="1100" b="0" i="0" u="none" strike="noStrike" dirty="0">
                          <a:solidFill>
                            <a:srgbClr val="1C3B51"/>
                          </a:solidFill>
                          <a:effectLst/>
                          <a:highlight>
                            <a:srgbClr val="FFFF00"/>
                          </a:highlight>
                          <a:latin typeface="+mn-lt"/>
                        </a:rPr>
                        <a:t> 27,909,000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9599114"/>
                  </a:ext>
                </a:extLst>
              </a:tr>
            </a:tbl>
          </a:graphicData>
        </a:graphic>
      </p:graphicFrame>
      <p:sp>
        <p:nvSpPr>
          <p:cNvPr id="153" name="TextBox 152">
            <a:extLst>
              <a:ext uri="{FF2B5EF4-FFF2-40B4-BE49-F238E27FC236}">
                <a16:creationId xmlns:a16="http://schemas.microsoft.com/office/drawing/2014/main" id="{52E819AE-0D08-A183-CEF2-20260575F663}"/>
              </a:ext>
            </a:extLst>
          </p:cNvPr>
          <p:cNvSpPr txBox="1"/>
          <p:nvPr>
            <p:custDataLst>
              <p:tags r:id="rId10"/>
            </p:custDataLst>
          </p:nvPr>
        </p:nvSpPr>
        <p:spPr>
          <a:xfrm>
            <a:off x="6892925" y="1854810"/>
            <a:ext cx="3538538" cy="477838"/>
          </a:xfrm>
          <a:prstGeom prst="rect">
            <a:avLst/>
          </a:prstGeom>
          <a:noFill/>
        </p:spPr>
        <p:txBody>
          <a:bodyPr wrap="square" rtlCol="0">
            <a:spAutoFit/>
          </a:bodyPr>
          <a:lstStyle/>
          <a:p>
            <a:pPr algn="l"/>
            <a:r>
              <a:rPr lang="en-GB" sz="1400" b="1">
                <a:solidFill>
                  <a:schemeClr val="accent2"/>
                </a:solidFill>
                <a:latin typeface="+mj-lt"/>
              </a:rPr>
              <a:t>Cumulative with 100% VTR – Vendor 1</a:t>
            </a:r>
          </a:p>
          <a:p>
            <a:pPr algn="l"/>
            <a:r>
              <a:rPr lang="en-GB" sz="1100" i="1"/>
              <a:t>Adults Millions, Cumulative Reach (+1)</a:t>
            </a:r>
            <a:endParaRPr lang="en-GB" sz="1400" i="1">
              <a:solidFill>
                <a:schemeClr val="tx1"/>
              </a:solidFill>
              <a:latin typeface="+mn-lt"/>
            </a:endParaRPr>
          </a:p>
        </p:txBody>
      </p:sp>
      <p:cxnSp>
        <p:nvCxnSpPr>
          <p:cNvPr id="154" name="Straight Connector 153">
            <a:extLst>
              <a:ext uri="{FF2B5EF4-FFF2-40B4-BE49-F238E27FC236}">
                <a16:creationId xmlns:a16="http://schemas.microsoft.com/office/drawing/2014/main" id="{0CEB2B38-CE8C-3971-0A6F-B8457AFD37EA}"/>
              </a:ext>
            </a:extLst>
          </p:cNvPr>
          <p:cNvCxnSpPr/>
          <p:nvPr>
            <p:custDataLst>
              <p:tags r:id="rId11"/>
            </p:custDataLst>
          </p:nvPr>
        </p:nvCxnSpPr>
        <p:spPr bwMode="auto">
          <a:xfrm>
            <a:off x="7291388" y="5238758"/>
            <a:ext cx="231775" cy="0"/>
          </a:xfrm>
          <a:prstGeom prst="line">
            <a:avLst/>
          </a:prstGeom>
          <a:ln w="28575" cap="rnd"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69FA630-73A8-0C78-ED39-EED73CD8C952}"/>
              </a:ext>
            </a:extLst>
          </p:cNvPr>
          <p:cNvCxnSpPr/>
          <p:nvPr>
            <p:custDataLst>
              <p:tags r:id="rId12"/>
            </p:custDataLst>
          </p:nvPr>
        </p:nvCxnSpPr>
        <p:spPr bwMode="gray">
          <a:xfrm>
            <a:off x="9310688" y="5238758"/>
            <a:ext cx="231775" cy="0"/>
          </a:xfrm>
          <a:prstGeom prst="line">
            <a:avLst/>
          </a:prstGeom>
          <a:ln w="28575"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6" name="Oval 155">
            <a:extLst>
              <a:ext uri="{FF2B5EF4-FFF2-40B4-BE49-F238E27FC236}">
                <a16:creationId xmlns:a16="http://schemas.microsoft.com/office/drawing/2014/main" id="{C9A0D558-8286-B3CB-3BD0-9212571BD113}"/>
              </a:ext>
            </a:extLst>
          </p:cNvPr>
          <p:cNvSpPr/>
          <p:nvPr>
            <p:custDataLst>
              <p:tags r:id="rId13"/>
            </p:custDataLst>
          </p:nvPr>
        </p:nvSpPr>
        <p:spPr bwMode="auto">
          <a:xfrm>
            <a:off x="7375525" y="5207008"/>
            <a:ext cx="63500" cy="63500"/>
          </a:xfrm>
          <a:prstGeom prst="ellips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Oval 156">
            <a:extLst>
              <a:ext uri="{FF2B5EF4-FFF2-40B4-BE49-F238E27FC236}">
                <a16:creationId xmlns:a16="http://schemas.microsoft.com/office/drawing/2014/main" id="{5CFADC23-4334-B5E5-17C1-A1BE1C63F899}"/>
              </a:ext>
            </a:extLst>
          </p:cNvPr>
          <p:cNvSpPr/>
          <p:nvPr>
            <p:custDataLst>
              <p:tags r:id="rId14"/>
            </p:custDataLst>
          </p:nvPr>
        </p:nvSpPr>
        <p:spPr bwMode="auto">
          <a:xfrm>
            <a:off x="9394825" y="5207008"/>
            <a:ext cx="63500" cy="63500"/>
          </a:xfrm>
          <a:prstGeom prst="ellipse">
            <a:avLst/>
          </a:prstGeom>
          <a:solidFill>
            <a:schemeClr val="accent2"/>
          </a:solidFill>
          <a:ln w="9525" cap="flat" cmpd="sng" algn="ctr">
            <a:solidFill>
              <a:schemeClr val="accent2"/>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Text Placeholder 7">
            <a:extLst>
              <a:ext uri="{FF2B5EF4-FFF2-40B4-BE49-F238E27FC236}">
                <a16:creationId xmlns:a16="http://schemas.microsoft.com/office/drawing/2014/main" id="{128BA414-53F3-FA3C-EC44-716C9DEE74B6}"/>
              </a:ext>
            </a:extLst>
          </p:cNvPr>
          <p:cNvSpPr>
            <a:spLocks noGrp="1"/>
          </p:cNvSpPr>
          <p:nvPr>
            <p:custDataLst>
              <p:tags r:id="rId15"/>
            </p:custDataLst>
          </p:nvPr>
        </p:nvSpPr>
        <p:spPr bwMode="auto">
          <a:xfrm>
            <a:off x="7588250" y="5164145"/>
            <a:ext cx="160655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fld id="{3D038CD5-86F8-4CD1-B841-0138009118C0}" type="datetime'All'' Meas''u''''''''r''a''b''le ''''Impr''ess''io''n''s'''''">
              <a:rPr lang="de-DE" altLang="en-US" sz="1050" kern="0" smtClean="0"/>
              <a:pPr lvl="1">
                <a:spcBef>
                  <a:spcPct val="0"/>
                </a:spcBef>
                <a:spcAft>
                  <a:spcPct val="0"/>
                </a:spcAft>
              </a:pPr>
              <a:t>All Measurable Impressions</a:t>
            </a:fld>
            <a:endParaRPr lang="de-DE" sz="1050" kern="0"/>
          </a:p>
        </p:txBody>
      </p:sp>
      <p:sp>
        <p:nvSpPr>
          <p:cNvPr id="159" name="Text Placeholder 7">
            <a:extLst>
              <a:ext uri="{FF2B5EF4-FFF2-40B4-BE49-F238E27FC236}">
                <a16:creationId xmlns:a16="http://schemas.microsoft.com/office/drawing/2014/main" id="{909FB237-E787-F838-A668-AA015B4AFA32}"/>
              </a:ext>
            </a:extLst>
          </p:cNvPr>
          <p:cNvSpPr>
            <a:spLocks noGrp="1"/>
          </p:cNvSpPr>
          <p:nvPr>
            <p:custDataLst>
              <p:tags r:id="rId16"/>
            </p:custDataLst>
          </p:nvPr>
        </p:nvSpPr>
        <p:spPr bwMode="auto">
          <a:xfrm>
            <a:off x="9607550" y="5164145"/>
            <a:ext cx="1160463"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1">
              <a:spcBef>
                <a:spcPct val="0"/>
              </a:spcBef>
              <a:spcAft>
                <a:spcPct val="0"/>
              </a:spcAft>
            </a:pPr>
            <a:fld id="{1EF28F8F-FF3A-4631-84D4-6A3D13196D8C}" type="datetime'''''''''''''C''''''u''stom ''''''(''100''%'''''''''''' VTR)'">
              <a:rPr lang="de-DE" altLang="en-US" sz="1050" kern="0" smtClean="0"/>
              <a:pPr lvl="1">
                <a:spcBef>
                  <a:spcPct val="0"/>
                </a:spcBef>
                <a:spcAft>
                  <a:spcPct val="0"/>
                </a:spcAft>
              </a:pPr>
              <a:t>Custom (100% VTR)</a:t>
            </a:fld>
            <a:endParaRPr lang="de-DE" sz="1050" kern="0"/>
          </a:p>
        </p:txBody>
      </p:sp>
      <p:sp>
        <p:nvSpPr>
          <p:cNvPr id="2" name="Title 1">
            <a:extLst>
              <a:ext uri="{FF2B5EF4-FFF2-40B4-BE49-F238E27FC236}">
                <a16:creationId xmlns:a16="http://schemas.microsoft.com/office/drawing/2014/main" id="{FEB052E0-29A4-9A94-F5B4-C2D26D07BE57}"/>
              </a:ext>
            </a:extLst>
          </p:cNvPr>
          <p:cNvSpPr>
            <a:spLocks noGrp="1"/>
          </p:cNvSpPr>
          <p:nvPr>
            <p:ph type="title"/>
          </p:nvPr>
        </p:nvSpPr>
        <p:spPr>
          <a:xfrm>
            <a:off x="607367" y="292949"/>
            <a:ext cx="6663383" cy="1397739"/>
          </a:xfrm>
        </p:spPr>
        <p:txBody>
          <a:bodyPr vert="horz"/>
          <a:lstStyle/>
          <a:p>
            <a:r>
              <a:rPr lang="de-DE" dirty="0">
                <a:highlight>
                  <a:srgbClr val="FFFF00"/>
                </a:highlight>
              </a:rPr>
              <a:t>90% </a:t>
            </a:r>
            <a:r>
              <a:rPr lang="de-DE" dirty="0"/>
              <a:t>of the </a:t>
            </a:r>
            <a:r>
              <a:rPr lang="de-DE" dirty="0">
                <a:highlight>
                  <a:srgbClr val="FFFF00"/>
                </a:highlight>
              </a:rPr>
              <a:t>Vendor 1 audience </a:t>
            </a:r>
            <a:r>
              <a:rPr lang="de-DE" dirty="0"/>
              <a:t>viewed the advert to the end by Week 11, compared to </a:t>
            </a:r>
            <a:r>
              <a:rPr lang="de-DE" dirty="0">
                <a:highlight>
                  <a:srgbClr val="FFFF00"/>
                </a:highlight>
              </a:rPr>
              <a:t>70% for Vendor 3</a:t>
            </a:r>
          </a:p>
        </p:txBody>
      </p:sp>
      <p:sp>
        <p:nvSpPr>
          <p:cNvPr id="3" name="TextBox 2">
            <a:extLst>
              <a:ext uri="{FF2B5EF4-FFF2-40B4-BE49-F238E27FC236}">
                <a16:creationId xmlns:a16="http://schemas.microsoft.com/office/drawing/2014/main" id="{E76379DD-5357-3C60-CC03-D450AD6C1B70}"/>
              </a:ext>
            </a:extLst>
          </p:cNvPr>
          <p:cNvSpPr txBox="1"/>
          <p:nvPr/>
        </p:nvSpPr>
        <p:spPr>
          <a:xfrm>
            <a:off x="608012" y="2456375"/>
            <a:ext cx="4606539" cy="338554"/>
          </a:xfrm>
          <a:prstGeom prst="rect">
            <a:avLst/>
          </a:prstGeom>
          <a:noFill/>
        </p:spPr>
        <p:txBody>
          <a:bodyPr wrap="square" lIns="91440" tIns="45720" rIns="91440" bIns="45720" anchor="t">
            <a:spAutoFit/>
          </a:bodyPr>
          <a:lstStyle/>
          <a:p>
            <a:pPr algn="ctr" fontAlgn="b">
              <a:defRPr/>
            </a:pPr>
            <a:r>
              <a:rPr kumimoji="0" lang="en-US" sz="1600" b="1" i="0" u="none" strike="noStrike" kern="1200" cap="none" spc="0" normalizeH="0" baseline="0" noProof="0" dirty="0">
                <a:ln>
                  <a:noFill/>
                </a:ln>
                <a:solidFill>
                  <a:srgbClr val="EE2A7B"/>
                </a:solidFill>
                <a:effectLst/>
                <a:highlight>
                  <a:srgbClr val="FFFF00"/>
                </a:highlight>
                <a:uLnTx/>
                <a:uFillTx/>
                <a:latin typeface="Segoe UI"/>
                <a:ea typeface="+mn-ea"/>
                <a:cs typeface="+mn-cs"/>
              </a:rPr>
              <a:t>70.0% </a:t>
            </a:r>
            <a:r>
              <a:rPr lang="en-US" sz="1200" dirty="0">
                <a:solidFill>
                  <a:srgbClr val="000000"/>
                </a:solidFill>
                <a:latin typeface="Segoe UI"/>
              </a:rPr>
              <a:t>of the audience</a:t>
            </a:r>
            <a:r>
              <a:rPr kumimoji="0" lang="en-US" sz="1200" b="0" i="0" u="none" strike="noStrike" kern="1200" cap="none" spc="0" normalizeH="0" baseline="0" noProof="0" dirty="0">
                <a:ln>
                  <a:noFill/>
                </a:ln>
                <a:solidFill>
                  <a:srgbClr val="000000"/>
                </a:solidFill>
                <a:effectLst/>
                <a:uLnTx/>
                <a:uFillTx/>
                <a:latin typeface="Segoe UI"/>
                <a:ea typeface="+mn-ea"/>
                <a:cs typeface="+mn-cs"/>
              </a:rPr>
              <a:t> viewed the ad to the end by Week 11</a:t>
            </a:r>
            <a:endParaRPr kumimoji="0" lang="en-GB" sz="16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 name="TextBox 4">
            <a:extLst>
              <a:ext uri="{FF2B5EF4-FFF2-40B4-BE49-F238E27FC236}">
                <a16:creationId xmlns:a16="http://schemas.microsoft.com/office/drawing/2014/main" id="{19BCAF11-6E25-91B9-CAFD-DAD02D8A6A24}"/>
              </a:ext>
            </a:extLst>
          </p:cNvPr>
          <p:cNvSpPr txBox="1"/>
          <p:nvPr/>
        </p:nvSpPr>
        <p:spPr>
          <a:xfrm>
            <a:off x="6892924" y="2475425"/>
            <a:ext cx="4537074" cy="338554"/>
          </a:xfrm>
          <a:prstGeom prst="rect">
            <a:avLst/>
          </a:prstGeom>
          <a:noFill/>
        </p:spPr>
        <p:txBody>
          <a:bodyPr wrap="square" lIns="91440" tIns="45720" rIns="91440" bIns="45720" anchor="t">
            <a:spAutoFit/>
          </a:bodyPr>
          <a:lstStyle/>
          <a:p>
            <a:pPr algn="ctr" fontAlgn="b">
              <a:defRPr/>
            </a:pPr>
            <a:r>
              <a:rPr kumimoji="0" lang="en-US" sz="1600" b="1" i="0" u="none" strike="noStrike" kern="1200" cap="none" spc="0" normalizeH="0" baseline="0" noProof="0" dirty="0">
                <a:ln>
                  <a:noFill/>
                </a:ln>
                <a:solidFill>
                  <a:srgbClr val="EE2A7B"/>
                </a:solidFill>
                <a:effectLst/>
                <a:highlight>
                  <a:srgbClr val="FFFF00"/>
                </a:highlight>
                <a:uLnTx/>
                <a:uFillTx/>
                <a:latin typeface="Segoe UI"/>
                <a:ea typeface="+mn-ea"/>
                <a:cs typeface="+mn-cs"/>
              </a:rPr>
              <a:t>90.0% </a:t>
            </a:r>
            <a:r>
              <a:rPr lang="en-US" sz="1200" dirty="0">
                <a:solidFill>
                  <a:srgbClr val="000000"/>
                </a:solidFill>
                <a:latin typeface="Segoe UI"/>
              </a:rPr>
              <a:t>of the audience</a:t>
            </a:r>
            <a:r>
              <a:rPr kumimoji="0" lang="en-US" sz="1200" b="0" i="0" u="none" strike="noStrike" kern="1200" cap="none" spc="0" normalizeH="0" baseline="0" noProof="0" dirty="0">
                <a:ln>
                  <a:noFill/>
                </a:ln>
                <a:solidFill>
                  <a:srgbClr val="000000"/>
                </a:solidFill>
                <a:effectLst/>
                <a:uLnTx/>
                <a:uFillTx/>
                <a:latin typeface="Segoe UI"/>
                <a:ea typeface="+mn-ea"/>
                <a:cs typeface="+mn-cs"/>
              </a:rPr>
              <a:t> viewed the ad to the end by Week 11</a:t>
            </a:r>
            <a:endParaRPr kumimoji="0" lang="en-GB" sz="1600" b="0" i="0" u="none" strike="noStrike" kern="1200" cap="none" spc="0" normalizeH="0" baseline="0" noProof="0" dirty="0">
              <a:ln>
                <a:noFill/>
              </a:ln>
              <a:solidFill>
                <a:srgbClr val="000000"/>
              </a:solidFill>
              <a:effectLst/>
              <a:uLnTx/>
              <a:uFillTx/>
              <a:latin typeface="Segoe UI"/>
              <a:ea typeface="+mn-ea"/>
              <a:cs typeface="+mn-cs"/>
            </a:endParaRPr>
          </a:p>
        </p:txBody>
      </p:sp>
      <p:graphicFrame>
        <p:nvGraphicFramePr>
          <p:cNvPr id="21" name="Chart 20">
            <a:extLst>
              <a:ext uri="{FF2B5EF4-FFF2-40B4-BE49-F238E27FC236}">
                <a16:creationId xmlns:a16="http://schemas.microsoft.com/office/drawing/2014/main" id="{179A682A-7BF7-64C3-F0EA-1A1594BF176F}"/>
              </a:ext>
            </a:extLst>
          </p:cNvPr>
          <p:cNvGraphicFramePr/>
          <p:nvPr>
            <p:custDataLst>
              <p:tags r:id="rId17"/>
            </p:custDataLst>
            <p:extLst>
              <p:ext uri="{D42A27DB-BD31-4B8C-83A1-F6EECF244321}">
                <p14:modId xmlns:p14="http://schemas.microsoft.com/office/powerpoint/2010/main" val="1078819179"/>
              </p:ext>
            </p:extLst>
          </p:nvPr>
        </p:nvGraphicFramePr>
        <p:xfrm>
          <a:off x="6307643" y="2820351"/>
          <a:ext cx="5374854" cy="2161875"/>
        </p:xfrm>
        <a:graphic>
          <a:graphicData uri="http://schemas.openxmlformats.org/drawingml/2006/chart">
            <c:chart xmlns:c="http://schemas.openxmlformats.org/drawingml/2006/chart" xmlns:r="http://schemas.openxmlformats.org/officeDocument/2006/relationships" r:id="rId23"/>
          </a:graphicData>
        </a:graphic>
      </p:graphicFrame>
    </p:spTree>
    <p:extLst>
      <p:ext uri="{BB962C8B-B14F-4D97-AF65-F5344CB8AC3E}">
        <p14:creationId xmlns:p14="http://schemas.microsoft.com/office/powerpoint/2010/main" val="378796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DA7FC-750B-F7A4-4281-B476A0F4A21E}"/>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848909D-D1AB-CEA9-72F3-32E315B5ACC4}"/>
              </a:ext>
            </a:extLst>
          </p:cNvPr>
          <p:cNvGraphicFramePr>
            <a:graphicFrameLocks noChangeAspect="1"/>
          </p:cNvGraphicFramePr>
          <p:nvPr>
            <p:custDataLst>
              <p:tags r:id="rId1"/>
            </p:custDataLst>
            <p:extLst>
              <p:ext uri="{D42A27DB-BD31-4B8C-83A1-F6EECF244321}">
                <p14:modId xmlns:p14="http://schemas.microsoft.com/office/powerpoint/2010/main" val="2116545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3" name="think-cell data - do not delete" hidden="1">
                        <a:extLst>
                          <a:ext uri="{FF2B5EF4-FFF2-40B4-BE49-F238E27FC236}">
                            <a16:creationId xmlns:a16="http://schemas.microsoft.com/office/drawing/2014/main" id="{B848909D-D1AB-CEA9-72F3-32E315B5AC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41602FE-65C1-2792-5436-13EE5859B343}"/>
              </a:ext>
            </a:extLst>
          </p:cNvPr>
          <p:cNvSpPr>
            <a:spLocks noGrp="1"/>
          </p:cNvSpPr>
          <p:nvPr>
            <p:ph type="title"/>
          </p:nvPr>
        </p:nvSpPr>
        <p:spPr>
          <a:xfrm>
            <a:off x="607367" y="292949"/>
            <a:ext cx="6531621" cy="1397739"/>
          </a:xfrm>
        </p:spPr>
        <p:txBody>
          <a:bodyPr vert="horz"/>
          <a:lstStyle/>
          <a:p>
            <a:r>
              <a:rPr lang="en-GB"/>
              <a:t>Origin helps users frame the questions around the completion rates of your campaign</a:t>
            </a:r>
            <a:endParaRPr lang="de-DE"/>
          </a:p>
        </p:txBody>
      </p:sp>
      <p:sp>
        <p:nvSpPr>
          <p:cNvPr id="3" name="Google Shape;190;p11">
            <a:extLst>
              <a:ext uri="{FF2B5EF4-FFF2-40B4-BE49-F238E27FC236}">
                <a16:creationId xmlns:a16="http://schemas.microsoft.com/office/drawing/2014/main" id="{34E2FC77-091D-F411-D00A-B9297DC661AD}"/>
              </a:ext>
            </a:extLst>
          </p:cNvPr>
          <p:cNvSpPr>
            <a:spLocks/>
          </p:cNvSpPr>
          <p:nvPr/>
        </p:nvSpPr>
        <p:spPr>
          <a:xfrm>
            <a:off x="607368" y="2068081"/>
            <a:ext cx="11141720" cy="4117566"/>
          </a:xfrm>
          <a:prstGeom prst="roundRect">
            <a:avLst>
              <a:gd name="adj" fmla="val 0"/>
            </a:avLst>
          </a:prstGeom>
          <a:solidFill>
            <a:schemeClr val="bg1">
              <a:alpha val="26667"/>
            </a:schemeClr>
          </a:solidFill>
          <a:ln w="19050" cap="flat" cmpd="sng">
            <a:solidFill>
              <a:schemeClr val="accent2"/>
            </a:solidFill>
            <a:prstDash val="solid"/>
            <a:miter lim="800000"/>
            <a:headEnd type="none" w="sm" len="sm"/>
            <a:tailEnd type="none" w="sm" len="sm"/>
          </a:ln>
        </p:spPr>
        <p:txBody>
          <a:bodyPr spcFirstLastPara="1" wrap="square" lIns="288000" tIns="180000" rIns="91425" bIns="45700" anchor="t" anchorCtr="0">
            <a:noAutofit/>
          </a:bodyPr>
          <a:lstStyle/>
          <a:p>
            <a:pPr>
              <a:lnSpc>
                <a:spcPct val="90000"/>
              </a:lnSpc>
              <a:buClr>
                <a:srgbClr val="000000"/>
              </a:buClr>
              <a:buSzPts val="1100"/>
              <a:defRPr/>
            </a:pPr>
            <a:r>
              <a:rPr kumimoji="0" lang="en-GB" sz="1400" b="1" u="none" strike="noStrike" kern="0" cap="none" spc="0" normalizeH="0" baseline="0" noProof="0">
                <a:ln>
                  <a:noFill/>
                </a:ln>
                <a:effectLst/>
                <a:uLnTx/>
                <a:uFillTx/>
                <a:ea typeface="Arial"/>
                <a:cs typeface="Arial"/>
                <a:sym typeface="Arial"/>
              </a:rPr>
              <a:t>           </a:t>
            </a:r>
          </a:p>
          <a:p>
            <a:pPr>
              <a:lnSpc>
                <a:spcPct val="90000"/>
              </a:lnSpc>
              <a:buSzPts val="1100"/>
              <a:defRPr/>
            </a:pPr>
            <a:endParaRPr lang="en-GB" sz="1400" b="1" kern="0">
              <a:ea typeface="Arial"/>
              <a:cs typeface="Arial"/>
            </a:endParaRPr>
          </a:p>
        </p:txBody>
      </p:sp>
      <p:sp>
        <p:nvSpPr>
          <p:cNvPr id="6" name="TextBox 5">
            <a:extLst>
              <a:ext uri="{FF2B5EF4-FFF2-40B4-BE49-F238E27FC236}">
                <a16:creationId xmlns:a16="http://schemas.microsoft.com/office/drawing/2014/main" id="{91C76DBF-41F7-B0A9-57A0-B619CD020F5B}"/>
              </a:ext>
            </a:extLst>
          </p:cNvPr>
          <p:cNvSpPr txBox="1">
            <a:spLocks/>
          </p:cNvSpPr>
          <p:nvPr/>
        </p:nvSpPr>
        <p:spPr>
          <a:xfrm>
            <a:off x="1296759" y="2813099"/>
            <a:ext cx="9840984" cy="2962043"/>
          </a:xfrm>
          <a:prstGeom prst="rect">
            <a:avLst/>
          </a:prstGeom>
          <a:noFill/>
        </p:spPr>
        <p:txBody>
          <a:bodyPr wrap="square" lIns="91440" tIns="45720" rIns="91440" bIns="45720" anchor="t">
            <a:noAutofit/>
          </a:bodyPr>
          <a:lstStyle/>
          <a:p>
            <a:pPr marL="228600" indent="-228600">
              <a:spcAft>
                <a:spcPts val="600"/>
              </a:spcAft>
              <a:buFont typeface="Arial,Sans-Serif" panose="020B0604020202020204" pitchFamily="34" charset="0"/>
              <a:buChar char="•"/>
              <a:defRPr/>
            </a:pPr>
            <a:r>
              <a:rPr lang="en-GB" sz="1200">
                <a:cs typeface="Segoe UI"/>
              </a:rPr>
              <a:t>Was the same creative used across Vendor 1 and Vendor 3, or was it tailored to match how audiences engage with each channel?</a:t>
            </a:r>
          </a:p>
          <a:p>
            <a:pPr marL="228600" indent="-228600">
              <a:spcAft>
                <a:spcPts val="600"/>
              </a:spcAft>
              <a:buFont typeface="Arial,Sans-Serif" panose="020B0604020202020204" pitchFamily="34" charset="0"/>
              <a:buChar char="•"/>
              <a:defRPr/>
            </a:pPr>
            <a:r>
              <a:rPr lang="en-GB" sz="1200">
                <a:cs typeface="Segoe UI"/>
              </a:rPr>
              <a:t>What types of formats and specific placements were used to account for the difference</a:t>
            </a:r>
          </a:p>
          <a:p>
            <a:pPr marL="228600" indent="-228600">
              <a:spcAft>
                <a:spcPts val="600"/>
              </a:spcAft>
              <a:buFont typeface="Arial,Sans-Serif" panose="020B0604020202020204" pitchFamily="34" charset="0"/>
              <a:buChar char="•"/>
              <a:defRPr/>
            </a:pPr>
            <a:r>
              <a:rPr lang="en-GB" sz="1200">
                <a:cs typeface="Segoe UI"/>
              </a:rPr>
              <a:t>Did we use different targeting tactics within the digital space?</a:t>
            </a:r>
          </a:p>
          <a:p>
            <a:pPr marL="228600" indent="-228600">
              <a:spcAft>
                <a:spcPts val="600"/>
              </a:spcAft>
              <a:buFont typeface="Arial,Sans-Serif" panose="020B0604020202020204" pitchFamily="34" charset="0"/>
              <a:buChar char="•"/>
              <a:defRPr/>
            </a:pPr>
            <a:r>
              <a:rPr lang="en-GB" sz="1200">
                <a:cs typeface="Segoe UI"/>
              </a:rPr>
              <a:t>How does engagement correlate with conversion? Did the high completion rates translate into meaningful business outcomes (e.g., sales, brand lift)?</a:t>
            </a:r>
          </a:p>
          <a:p>
            <a:pPr marL="228600" indent="-228600">
              <a:spcAft>
                <a:spcPts val="600"/>
              </a:spcAft>
              <a:buFont typeface="Arial,Sans-Serif" panose="020B0604020202020204" pitchFamily="34" charset="0"/>
              <a:buChar char="•"/>
              <a:defRPr/>
            </a:pPr>
            <a:endParaRPr lang="en-GB" sz="1200">
              <a:cs typeface="Segoe UI"/>
            </a:endParaRPr>
          </a:p>
          <a:p>
            <a:pPr marL="228600" indent="-228600">
              <a:spcAft>
                <a:spcPts val="600"/>
              </a:spcAft>
              <a:buFont typeface="Arial,Sans-Serif" panose="020B0604020202020204" pitchFamily="34" charset="0"/>
              <a:buChar char="•"/>
              <a:defRPr/>
            </a:pPr>
            <a:endParaRPr lang="en-GB" sz="1200">
              <a:cs typeface="Segoe UI"/>
            </a:endParaRPr>
          </a:p>
        </p:txBody>
      </p:sp>
      <p:pic>
        <p:nvPicPr>
          <p:cNvPr id="8" name="Graphic 7" descr="Thought bubble with solid fill">
            <a:extLst>
              <a:ext uri="{FF2B5EF4-FFF2-40B4-BE49-F238E27FC236}">
                <a16:creationId xmlns:a16="http://schemas.microsoft.com/office/drawing/2014/main" id="{75A43E9A-F6F2-36E1-0D2A-F5E63F932B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6759" y="2212805"/>
            <a:ext cx="540000" cy="540000"/>
          </a:xfrm>
          <a:prstGeom prst="rect">
            <a:avLst/>
          </a:prstGeom>
        </p:spPr>
      </p:pic>
      <p:sp>
        <p:nvSpPr>
          <p:cNvPr id="10" name="Content Placeholder 4">
            <a:extLst>
              <a:ext uri="{FF2B5EF4-FFF2-40B4-BE49-F238E27FC236}">
                <a16:creationId xmlns:a16="http://schemas.microsoft.com/office/drawing/2014/main" id="{30D27852-C994-5EA2-6A7C-B3A761693092}"/>
              </a:ext>
            </a:extLst>
          </p:cNvPr>
          <p:cNvSpPr txBox="1">
            <a:spLocks/>
          </p:cNvSpPr>
          <p:nvPr/>
        </p:nvSpPr>
        <p:spPr>
          <a:xfrm>
            <a:off x="1446151" y="2300176"/>
            <a:ext cx="6114042" cy="439917"/>
          </a:xfrm>
          <a:prstGeom prst="rect">
            <a:avLst/>
          </a:prstGeom>
        </p:spPr>
        <p:txBody>
          <a:bodyPr/>
          <a:lstStyle>
            <a:lvl1pPr marL="0" algn="l" eaLnBrk="1" hangingPunct="1">
              <a:defRPr sz="2400">
                <a:solidFill>
                  <a:schemeClr val="accent2"/>
                </a:solidFill>
                <a:latin typeface="+mj-lt"/>
                <a:ea typeface="+mn-ea"/>
                <a:cs typeface="+mn-cs"/>
              </a:defRPr>
            </a:lvl1pPr>
            <a:lvl2pPr marL="0" indent="0" algn="l" eaLnBrk="1" hangingPunct="1">
              <a:defRPr sz="2400">
                <a:solidFill>
                  <a:schemeClr val="tx1"/>
                </a:solidFill>
                <a:latin typeface="+mn-lt"/>
                <a:ea typeface="+mn-ea"/>
                <a:cs typeface="+mn-cs"/>
              </a:defRPr>
            </a:lvl2pPr>
            <a:lvl3pPr marL="0" indent="0" algn="l" eaLnBrk="1" hangingPunct="1">
              <a:spcBef>
                <a:spcPts val="0"/>
              </a:spcBef>
              <a:defRPr sz="2000">
                <a:solidFill>
                  <a:schemeClr val="accent2"/>
                </a:solidFill>
                <a:latin typeface="+mj-lt"/>
                <a:ea typeface="+mn-ea"/>
                <a:cs typeface="+mn-cs"/>
              </a:defRPr>
            </a:lvl3pPr>
            <a:lvl4pPr marL="0" indent="0" algn="l" eaLnBrk="1" hangingPunct="1">
              <a:defRPr sz="2000">
                <a:solidFill>
                  <a:schemeClr val="tx1"/>
                </a:solidFill>
                <a:latin typeface="+mn-lt"/>
                <a:ea typeface="+mn-ea"/>
                <a:cs typeface="+mn-cs"/>
              </a:defRPr>
            </a:lvl4pPr>
            <a:lvl5pPr marL="0" indent="0" algn="l" eaLnBrk="1" hangingPunct="1">
              <a:spcBef>
                <a:spcPts val="0"/>
              </a:spcBef>
              <a:defRPr sz="1600">
                <a:solidFill>
                  <a:schemeClr val="accent2"/>
                </a:solidFill>
                <a:latin typeface="+mj-lt"/>
                <a:ea typeface="+mn-ea"/>
                <a:cs typeface="+mn-cs"/>
              </a:defRPr>
            </a:lvl5pPr>
            <a:lvl6pPr marL="0" indent="0" algn="l" eaLnBrk="1" hangingPunct="1">
              <a:defRPr sz="1800">
                <a:solidFill>
                  <a:schemeClr val="tx1"/>
                </a:solidFill>
                <a:latin typeface="+mn-lt"/>
                <a:ea typeface="+mn-ea"/>
                <a:cs typeface="+mn-cs"/>
              </a:defRPr>
            </a:lvl6pPr>
            <a:lvl7pPr marL="0" indent="0" algn="l" eaLnBrk="1" hangingPunct="1">
              <a:spcBef>
                <a:spcPts val="0"/>
              </a:spcBef>
              <a:defRPr sz="1400">
                <a:solidFill>
                  <a:schemeClr val="accent2"/>
                </a:solidFill>
                <a:latin typeface="+mj-lt"/>
                <a:ea typeface="+mn-ea"/>
                <a:cs typeface="+mn-cs"/>
              </a:defRPr>
            </a:lvl7pPr>
            <a:lvl8pPr marL="0" indent="0" algn="l" eaLnBrk="1" hangingPunct="1">
              <a:defRPr sz="1400">
                <a:solidFill>
                  <a:schemeClr val="tx1"/>
                </a:solidFill>
                <a:latin typeface="+mn-lt"/>
                <a:ea typeface="+mn-ea"/>
                <a:cs typeface="+mn-cs"/>
              </a:defRPr>
            </a:lvl8pPr>
            <a:lvl9pPr marL="0" indent="0" eaLnBrk="1" hangingPunct="1">
              <a:defRPr sz="1400">
                <a:solidFill>
                  <a:schemeClr val="tx1"/>
                </a:solidFill>
                <a:latin typeface="+mj-lt"/>
                <a:ea typeface="+mn-ea"/>
                <a:cs typeface="+mn-cs"/>
              </a:defRPr>
            </a:lvl9pPr>
          </a:lstStyle>
          <a:p>
            <a:pPr lvl="4"/>
            <a:r>
              <a:rPr lang="en-GB" kern="0"/>
              <a:t>Questions to consider</a:t>
            </a:r>
          </a:p>
        </p:txBody>
      </p:sp>
    </p:spTree>
    <p:extLst>
      <p:ext uri="{BB962C8B-B14F-4D97-AF65-F5344CB8AC3E}">
        <p14:creationId xmlns:p14="http://schemas.microsoft.com/office/powerpoint/2010/main" val="336327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3F0A-3484-AB64-C9F4-B74DE88EC380}"/>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8D1FBA2-7A46-B300-01A0-5928088B2FFC}"/>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t="577" b="577"/>
          <a:stretch/>
        </p:blipFill>
        <p:spPr>
          <a:xfrm>
            <a:off x="0" y="0"/>
            <a:ext cx="12192000" cy="6778800"/>
          </a:xfrm>
        </p:spPr>
      </p:pic>
      <p:pic>
        <p:nvPicPr>
          <p:cNvPr id="2" name="Picture 1">
            <a:extLst>
              <a:ext uri="{FF2B5EF4-FFF2-40B4-BE49-F238E27FC236}">
                <a16:creationId xmlns:a16="http://schemas.microsoft.com/office/drawing/2014/main" id="{343ECD4C-90FE-47E0-BBDA-AC3D1769539D}"/>
              </a:ext>
            </a:extLst>
          </p:cNvPr>
          <p:cNvPicPr>
            <a:picLocks noChangeAspect="1"/>
          </p:cNvPicPr>
          <p:nvPr/>
        </p:nvPicPr>
        <p:blipFill>
          <a:blip r:embed="rId5"/>
          <a:srcRect/>
          <a:stretch/>
        </p:blipFill>
        <p:spPr>
          <a:xfrm>
            <a:off x="612755" y="6243044"/>
            <a:ext cx="794532" cy="346090"/>
          </a:xfrm>
          <a:prstGeom prst="rect">
            <a:avLst/>
          </a:prstGeom>
        </p:spPr>
      </p:pic>
      <p:sp>
        <p:nvSpPr>
          <p:cNvPr id="9" name="object 17">
            <a:extLst>
              <a:ext uri="{FF2B5EF4-FFF2-40B4-BE49-F238E27FC236}">
                <a16:creationId xmlns:a16="http://schemas.microsoft.com/office/drawing/2014/main" id="{D79F8060-0B59-B5F2-1F2D-3F1005FF0D1B}"/>
              </a:ext>
            </a:extLst>
          </p:cNvPr>
          <p:cNvSpPr txBox="1"/>
          <p:nvPr/>
        </p:nvSpPr>
        <p:spPr>
          <a:xfrm>
            <a:off x="10221240" y="6325146"/>
            <a:ext cx="768985" cy="176400"/>
          </a:xfrm>
          <a:prstGeom prst="rect">
            <a:avLst/>
          </a:prstGeom>
        </p:spPr>
        <p:txBody>
          <a:bodyPr vert="horz" wrap="square" lIns="0" tIns="0" rIns="0" bIns="0" rtlCol="0">
            <a:noAutofit/>
          </a:bodyPr>
          <a:lstStyle/>
          <a:p>
            <a:pPr marL="0">
              <a:lnSpc>
                <a:spcPct val="100000"/>
              </a:lnSpc>
              <a:spcBef>
                <a:spcPts val="0"/>
              </a:spcBef>
            </a:pPr>
            <a:r>
              <a:rPr sz="900" b="0">
                <a:solidFill>
                  <a:schemeClr val="bg1"/>
                </a:solidFill>
                <a:latin typeface="+mn-lt"/>
                <a:cs typeface="Segoe UI Semibold"/>
              </a:rPr>
              <a:t>©</a:t>
            </a:r>
            <a:r>
              <a:rPr sz="900" b="0" spc="-20">
                <a:solidFill>
                  <a:schemeClr val="bg1"/>
                </a:solidFill>
                <a:latin typeface="+mn-lt"/>
                <a:cs typeface="Segoe UI Semibold"/>
              </a:rPr>
              <a:t> </a:t>
            </a:r>
            <a:r>
              <a:rPr sz="900" b="0">
                <a:solidFill>
                  <a:schemeClr val="bg1"/>
                </a:solidFill>
                <a:latin typeface="+mn-lt"/>
                <a:cs typeface="Segoe UI Semibold"/>
              </a:rPr>
              <a:t>Origin</a:t>
            </a:r>
            <a:r>
              <a:rPr sz="900" b="0" spc="-20">
                <a:solidFill>
                  <a:schemeClr val="bg1"/>
                </a:solidFill>
                <a:latin typeface="+mn-lt"/>
                <a:cs typeface="Segoe UI Semibold"/>
              </a:rPr>
              <a:t> 202</a:t>
            </a:r>
            <a:r>
              <a:rPr lang="en-GB" sz="900" b="0" spc="-20">
                <a:solidFill>
                  <a:schemeClr val="bg1"/>
                </a:solidFill>
                <a:latin typeface="+mn-lt"/>
                <a:cs typeface="Segoe UI Semibold"/>
              </a:rPr>
              <a:t>5</a:t>
            </a:r>
            <a:endParaRPr sz="900" b="0">
              <a:solidFill>
                <a:schemeClr val="bg1"/>
              </a:solidFill>
              <a:latin typeface="+mn-lt"/>
              <a:cs typeface="Segoe UI Semibold"/>
            </a:endParaRPr>
          </a:p>
        </p:txBody>
      </p:sp>
      <p:sp>
        <p:nvSpPr>
          <p:cNvPr id="4" name="object 15">
            <a:extLst>
              <a:ext uri="{FF2B5EF4-FFF2-40B4-BE49-F238E27FC236}">
                <a16:creationId xmlns:a16="http://schemas.microsoft.com/office/drawing/2014/main" id="{F2A7ACFF-BE31-A496-2C41-8BCD2BE5E382}"/>
              </a:ext>
            </a:extLst>
          </p:cNvPr>
          <p:cNvSpPr txBox="1"/>
          <p:nvPr/>
        </p:nvSpPr>
        <p:spPr>
          <a:xfrm>
            <a:off x="0" y="2502567"/>
            <a:ext cx="9088734" cy="2163702"/>
          </a:xfrm>
          <a:prstGeom prst="rect">
            <a:avLst/>
          </a:prstGeom>
          <a:solidFill>
            <a:schemeClr val="accent1"/>
          </a:solidFill>
        </p:spPr>
        <p:txBody>
          <a:bodyPr vert="horz" wrap="square" lIns="0" tIns="160655" rIns="0" bIns="0" rtlCol="0" anchor="t">
            <a:noAutofit/>
          </a:bodyPr>
          <a:lstStyle/>
          <a:p>
            <a:pPr marL="250825" marR="245110" algn="l">
              <a:lnSpc>
                <a:spcPct val="106500"/>
              </a:lnSpc>
            </a:pPr>
            <a:r>
              <a:rPr lang="en-GB" sz="2800" b="1">
                <a:solidFill>
                  <a:srgbClr val="FFFFFF"/>
                </a:solidFill>
                <a:latin typeface="Segoe UI Semibold"/>
                <a:cs typeface="Segoe UI Semibold"/>
              </a:rPr>
              <a:t>Hopefully this has demonstrated some of the value that Origin provides.  We’d love to answer any further questions and work closely with you to help optimise your reports.</a:t>
            </a:r>
            <a:endParaRPr lang="en-GB" sz="2800">
              <a:latin typeface="Segoe UI Semibold"/>
              <a:cs typeface="Segoe UI Semibold"/>
            </a:endParaRPr>
          </a:p>
        </p:txBody>
      </p:sp>
      <p:cxnSp>
        <p:nvCxnSpPr>
          <p:cNvPr id="8" name="Straight Connector 7">
            <a:extLst>
              <a:ext uri="{FF2B5EF4-FFF2-40B4-BE49-F238E27FC236}">
                <a16:creationId xmlns:a16="http://schemas.microsoft.com/office/drawing/2014/main" id="{B9F7025A-F695-6C01-95F7-36E2D54E26BE}"/>
              </a:ext>
            </a:extLst>
          </p:cNvPr>
          <p:cNvCxnSpPr/>
          <p:nvPr/>
        </p:nvCxnSpPr>
        <p:spPr>
          <a:xfrm>
            <a:off x="1552808" y="6223000"/>
            <a:ext cx="0" cy="39285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4D092F-94EA-D69F-D4BC-6AC75EEDBB2B}"/>
              </a:ext>
            </a:extLst>
          </p:cNvPr>
          <p:cNvSpPr txBox="1"/>
          <p:nvPr/>
        </p:nvSpPr>
        <p:spPr>
          <a:xfrm>
            <a:off x="920750" y="1114868"/>
            <a:ext cx="4902200" cy="707886"/>
          </a:xfrm>
          <a:prstGeom prst="rect">
            <a:avLst/>
          </a:prstGeom>
          <a:noFill/>
        </p:spPr>
        <p:txBody>
          <a:bodyPr wrap="square" rtlCol="0">
            <a:spAutoFit/>
          </a:bodyPr>
          <a:lstStyle/>
          <a:p>
            <a:pPr algn="l"/>
            <a:r>
              <a:rPr lang="en-GB" sz="4000" b="1">
                <a:solidFill>
                  <a:schemeClr val="bg1"/>
                </a:solidFill>
                <a:latin typeface="+mn-lt"/>
              </a:rPr>
              <a:t>Thank you</a:t>
            </a:r>
          </a:p>
        </p:txBody>
      </p:sp>
    </p:spTree>
    <p:extLst>
      <p:ext uri="{BB962C8B-B14F-4D97-AF65-F5344CB8AC3E}">
        <p14:creationId xmlns:p14="http://schemas.microsoft.com/office/powerpoint/2010/main" val="15211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7A2CE-5992-2988-2E82-277E845B1D4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1AF551B-773A-03FB-5AF5-138EBE399A0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A1AF551B-773A-03FB-5AF5-138EBE399A0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6" name="Rounded Rectangle 25">
            <a:extLst>
              <a:ext uri="{FF2B5EF4-FFF2-40B4-BE49-F238E27FC236}">
                <a16:creationId xmlns:a16="http://schemas.microsoft.com/office/drawing/2014/main" id="{B59FC2C4-934D-02EE-DC49-539FC1B6136A}"/>
              </a:ext>
            </a:extLst>
          </p:cNvPr>
          <p:cNvSpPr/>
          <p:nvPr/>
        </p:nvSpPr>
        <p:spPr>
          <a:xfrm>
            <a:off x="8457535" y="2781822"/>
            <a:ext cx="2127826" cy="27803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Strategic Planning</a:t>
            </a:r>
          </a:p>
        </p:txBody>
      </p:sp>
      <p:sp>
        <p:nvSpPr>
          <p:cNvPr id="78" name="Rounded Rectangle 77">
            <a:extLst>
              <a:ext uri="{FF2B5EF4-FFF2-40B4-BE49-F238E27FC236}">
                <a16:creationId xmlns:a16="http://schemas.microsoft.com/office/drawing/2014/main" id="{8FE90684-C72C-C5C6-F6E5-B540B977CCF0}"/>
              </a:ext>
            </a:extLst>
          </p:cNvPr>
          <p:cNvSpPr/>
          <p:nvPr/>
        </p:nvSpPr>
        <p:spPr>
          <a:xfrm>
            <a:off x="1493017" y="2789953"/>
            <a:ext cx="2127826" cy="27803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In Flight </a:t>
            </a:r>
            <a:r>
              <a:rPr lang="en-US" sz="1200" kern="0">
                <a:solidFill>
                  <a:prstClr val="white"/>
                </a:solidFill>
                <a:latin typeface="Segoe UI"/>
              </a:rPr>
              <a:t>Optimisation</a:t>
            </a:r>
            <a:endParaRPr kumimoji="0" lang="en-US" sz="1200" b="0" i="0" u="none" strike="noStrike" kern="0" cap="none" spc="0" normalizeH="0" baseline="0" noProof="0">
              <a:ln>
                <a:noFill/>
              </a:ln>
              <a:solidFill>
                <a:prstClr val="white"/>
              </a:solidFill>
              <a:effectLst/>
              <a:uLnTx/>
              <a:uFillTx/>
              <a:latin typeface="Segoe UI"/>
              <a:ea typeface="+mn-ea"/>
              <a:cs typeface="+mn-cs"/>
            </a:endParaRPr>
          </a:p>
        </p:txBody>
      </p:sp>
      <p:cxnSp>
        <p:nvCxnSpPr>
          <p:cNvPr id="106" name="Google Shape;802;p107">
            <a:extLst>
              <a:ext uri="{FF2B5EF4-FFF2-40B4-BE49-F238E27FC236}">
                <a16:creationId xmlns:a16="http://schemas.microsoft.com/office/drawing/2014/main" id="{8ACC3F18-6AF6-38ED-85DC-6217A8E3D402}"/>
              </a:ext>
            </a:extLst>
          </p:cNvPr>
          <p:cNvCxnSpPr>
            <a:cxnSpLocks/>
          </p:cNvCxnSpPr>
          <p:nvPr/>
        </p:nvCxnSpPr>
        <p:spPr>
          <a:xfrm flipH="1">
            <a:off x="856357" y="3186627"/>
            <a:ext cx="10044348" cy="6647"/>
          </a:xfrm>
          <a:prstGeom prst="straightConnector1">
            <a:avLst/>
          </a:prstGeom>
          <a:noFill/>
          <a:ln w="28575" cap="flat" cmpd="sng">
            <a:solidFill>
              <a:schemeClr val="tx1"/>
            </a:solidFill>
            <a:prstDash val="solid"/>
            <a:round/>
            <a:headEnd type="none" w="sm" len="sm"/>
            <a:tailEnd type="none" w="sm" len="sm"/>
          </a:ln>
        </p:spPr>
      </p:cxnSp>
      <p:sp>
        <p:nvSpPr>
          <p:cNvPr id="17" name="Rounded Rectangle 25">
            <a:extLst>
              <a:ext uri="{FF2B5EF4-FFF2-40B4-BE49-F238E27FC236}">
                <a16:creationId xmlns:a16="http://schemas.microsoft.com/office/drawing/2014/main" id="{860AEC34-2FD2-231B-CC65-78EEAB822E10}"/>
              </a:ext>
            </a:extLst>
          </p:cNvPr>
          <p:cNvSpPr/>
          <p:nvPr/>
        </p:nvSpPr>
        <p:spPr>
          <a:xfrm>
            <a:off x="5023992" y="2781822"/>
            <a:ext cx="2127826" cy="27803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Segoe UI"/>
                <a:ea typeface="+mn-ea"/>
                <a:cs typeface="+mn-cs"/>
              </a:rPr>
              <a:t>Post Campaign Analysis</a:t>
            </a:r>
          </a:p>
        </p:txBody>
      </p:sp>
      <p:sp>
        <p:nvSpPr>
          <p:cNvPr id="4" name="Titel 1">
            <a:extLst>
              <a:ext uri="{FF2B5EF4-FFF2-40B4-BE49-F238E27FC236}">
                <a16:creationId xmlns:a16="http://schemas.microsoft.com/office/drawing/2014/main" id="{78482814-588C-1B24-5F18-DC9FE7C2C91A}"/>
              </a:ext>
            </a:extLst>
          </p:cNvPr>
          <p:cNvSpPr txBox="1">
            <a:spLocks/>
          </p:cNvSpPr>
          <p:nvPr/>
        </p:nvSpPr>
        <p:spPr>
          <a:xfrm>
            <a:off x="381000" y="237029"/>
            <a:ext cx="11430000" cy="705803"/>
          </a:xfrm>
          <a:prstGeom prst="rect">
            <a:avLst/>
          </a:prstGeom>
        </p:spPr>
        <p:txBody>
          <a:bodyPr lIns="91440" tIns="45720" rIns="91440" bIns="45720" anchor="t"/>
          <a:lstStyle>
            <a:lvl1pPr algn="l" eaLnBrk="1" hangingPunct="1">
              <a:lnSpc>
                <a:spcPct val="110000"/>
              </a:lnSpc>
              <a:defRPr sz="3000">
                <a:solidFill>
                  <a:schemeClr val="tx1"/>
                </a:solidFill>
                <a:latin typeface="+mj-lt"/>
                <a:ea typeface="+mj-ea"/>
                <a:cs typeface="+mj-cs"/>
              </a:defRPr>
            </a:lvl1pPr>
          </a:lstStyle>
          <a:p>
            <a:pPr marL="0" marR="0" lvl="0" indent="0" algn="l" defTabSz="914400" eaLnBrk="1" fontAlgn="auto" latinLnBrk="0" hangingPunct="1">
              <a:lnSpc>
                <a:spcPct val="110000"/>
              </a:lnSpc>
              <a:spcBef>
                <a:spcPts val="0"/>
              </a:spcBef>
              <a:spcAft>
                <a:spcPts val="0"/>
              </a:spcAft>
              <a:buClrTx/>
              <a:buSzTx/>
              <a:buFontTx/>
              <a:buNone/>
              <a:tabLst/>
              <a:defRPr/>
            </a:pPr>
            <a:r>
              <a:rPr kumimoji="0" lang="en-US" sz="3000" b="1" u="none" strike="noStrike" kern="0" cap="none" spc="0" normalizeH="0" baseline="0" noProof="0">
                <a:ln>
                  <a:noFill/>
                </a:ln>
                <a:solidFill>
                  <a:srgbClr val="1C3B51"/>
                </a:solidFill>
                <a:effectLst/>
                <a:uLnTx/>
                <a:uFillTx/>
                <a:latin typeface="Segoe UI Semibold" panose="020B0502040204020203" pitchFamily="34" charset="0"/>
                <a:cs typeface="Segoe UI Semibold" panose="020B0502040204020203" pitchFamily="34" charset="0"/>
              </a:rPr>
              <a:t>Origin can answer many questions</a:t>
            </a:r>
            <a:endParaRPr kumimoji="0" lang="de-DE" sz="3000" b="1" u="none" strike="noStrike" kern="0" cap="none" spc="0" normalizeH="0" baseline="0" noProof="0">
              <a:ln>
                <a:noFill/>
              </a:ln>
              <a:solidFill>
                <a:srgbClr val="1C3B51"/>
              </a:solidFill>
              <a:effectLst/>
              <a:uLnTx/>
              <a:uFillTx/>
              <a:latin typeface="Segoe UI Semibold" panose="020B0502040204020203" pitchFamily="34" charset="0"/>
              <a:cs typeface="Segoe UI Semibold" panose="020B0502040204020203" pitchFamily="34" charset="0"/>
            </a:endParaRPr>
          </a:p>
        </p:txBody>
      </p:sp>
      <p:sp>
        <p:nvSpPr>
          <p:cNvPr id="11" name="TextBox 10">
            <a:extLst>
              <a:ext uri="{FF2B5EF4-FFF2-40B4-BE49-F238E27FC236}">
                <a16:creationId xmlns:a16="http://schemas.microsoft.com/office/drawing/2014/main" id="{60D85E13-AECC-997D-280A-442705D1AD7E}"/>
              </a:ext>
            </a:extLst>
          </p:cNvPr>
          <p:cNvSpPr txBox="1"/>
          <p:nvPr/>
        </p:nvSpPr>
        <p:spPr>
          <a:xfrm>
            <a:off x="1011788" y="1082832"/>
            <a:ext cx="10152585"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Segoe UI"/>
                <a:ea typeface="Aptos" panose="020B0004020202020204" pitchFamily="34" charset="0"/>
                <a:cs typeface="Aptos" panose="020B0004020202020204" pitchFamily="34" charset="0"/>
              </a:rPr>
              <a:t>There isn’t one fixed answer out of Origin. As planners you are constantly asking questions – establishing the best way to construct your campaigns together.  Origin serves you data you couldn’t previously get before – </a:t>
            </a:r>
            <a:r>
              <a:rPr kumimoji="0" lang="en-GB" b="1" i="0" u="sng" strike="noStrike" kern="1200" cap="none" spc="0" normalizeH="0" baseline="0" noProof="0">
                <a:ln>
                  <a:noFill/>
                </a:ln>
                <a:solidFill>
                  <a:schemeClr val="accent2"/>
                </a:solidFill>
                <a:effectLst/>
                <a:uLnTx/>
                <a:uFillTx/>
                <a:latin typeface="Segoe UI"/>
                <a:ea typeface="Aptos" panose="020B0004020202020204" pitchFamily="34" charset="0"/>
                <a:cs typeface="Aptos" panose="020B0004020202020204" pitchFamily="34" charset="0"/>
              </a:rPr>
              <a:t>single source, second by second</a:t>
            </a:r>
            <a:r>
              <a:rPr kumimoji="0" lang="en-GB" sz="1600" b="0" i="0" u="none" strike="noStrike" kern="1200" cap="none" spc="0" normalizeH="0" baseline="0" noProof="0">
                <a:ln>
                  <a:noFill/>
                </a:ln>
                <a:solidFill>
                  <a:srgbClr val="000000"/>
                </a:solidFill>
                <a:effectLst/>
                <a:uLnTx/>
                <a:uFillTx/>
                <a:latin typeface="Segoe UI"/>
                <a:ea typeface="Aptos" panose="020B0004020202020204" pitchFamily="34" charset="0"/>
                <a:cs typeface="Aptos" panose="020B0004020202020204" pitchFamily="34" charset="0"/>
              </a:rPr>
              <a:t>, but it’s up to you how you use it.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rgbClr val="000000"/>
              </a:solidFill>
              <a:latin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Segoe UI"/>
                <a:ea typeface="+mn-ea"/>
                <a:cs typeface="+mn-cs"/>
              </a:rPr>
              <a:t>At a basic level, Origin gives you your true, </a:t>
            </a:r>
            <a:r>
              <a:rPr kumimoji="0" lang="en-GB" sz="1600" b="1" i="0" u="none" strike="noStrike" kern="1200" cap="none" spc="0" normalizeH="0" baseline="0" noProof="0">
                <a:ln>
                  <a:noFill/>
                </a:ln>
                <a:solidFill>
                  <a:schemeClr val="accent2"/>
                </a:solidFill>
                <a:effectLst/>
                <a:uLnTx/>
                <a:uFillTx/>
                <a:latin typeface="Segoe UI"/>
                <a:ea typeface="+mn-ea"/>
                <a:cs typeface="+mn-cs"/>
              </a:rPr>
              <a:t>net campaign reach and frequency</a:t>
            </a:r>
          </a:p>
        </p:txBody>
      </p:sp>
      <p:sp>
        <p:nvSpPr>
          <p:cNvPr id="30" name="TextBox 29">
            <a:extLst>
              <a:ext uri="{FF2B5EF4-FFF2-40B4-BE49-F238E27FC236}">
                <a16:creationId xmlns:a16="http://schemas.microsoft.com/office/drawing/2014/main" id="{DA164112-2F59-6F43-60BF-654A89E33E2B}"/>
              </a:ext>
            </a:extLst>
          </p:cNvPr>
          <p:cNvSpPr txBox="1"/>
          <p:nvPr/>
        </p:nvSpPr>
        <p:spPr>
          <a:xfrm>
            <a:off x="1077422" y="3311914"/>
            <a:ext cx="2861534" cy="2492990"/>
          </a:xfrm>
          <a:prstGeom prst="rect">
            <a:avLst/>
          </a:prstGeom>
          <a:noFill/>
        </p:spPr>
        <p:txBody>
          <a:bodyPr wrap="square" lIns="91440" tIns="45720" rIns="91440" bIns="45720" anchor="t">
            <a:spAutoFit/>
          </a:bodyPr>
          <a:lstStyle/>
          <a:p>
            <a:pPr lvl="0"/>
            <a:r>
              <a:rPr lang="en-GB" sz="1200" kern="1200"/>
              <a:t>A core contributor to weekly reporting</a:t>
            </a:r>
            <a:endParaRPr lang="en-GB" sz="1200" kern="1200">
              <a:cs typeface="Segoe UI"/>
            </a:endParaRPr>
          </a:p>
          <a:p>
            <a:pPr marL="171450" lvl="0" indent="-171450">
              <a:buFont typeface="Arial" panose="020B0604020202020204" pitchFamily="34" charset="0"/>
              <a:buChar char="•"/>
            </a:pPr>
            <a:r>
              <a:rPr lang="en-GB" sz="1200" kern="1200"/>
              <a:t>Which media channels are delivering most effectively against our core KPI?</a:t>
            </a:r>
            <a:endParaRPr lang="en-GB" sz="1200" kern="1200">
              <a:cs typeface="Segoe UI"/>
            </a:endParaRPr>
          </a:p>
          <a:p>
            <a:pPr marL="628650" lvl="1" indent="-171450">
              <a:buFont typeface="Arial" panose="020B0604020202020204" pitchFamily="34" charset="0"/>
              <a:buChar char="•"/>
            </a:pPr>
            <a:r>
              <a:rPr lang="en-GB" sz="1200" kern="1200"/>
              <a:t>Frequency</a:t>
            </a:r>
            <a:endParaRPr lang="en-GB" sz="1200" kern="1200">
              <a:cs typeface="Segoe UI"/>
            </a:endParaRPr>
          </a:p>
          <a:p>
            <a:pPr marL="628650" lvl="1" indent="-171450">
              <a:buFont typeface="Arial" panose="020B0604020202020204" pitchFamily="34" charset="0"/>
              <a:buChar char="•"/>
            </a:pPr>
            <a:r>
              <a:rPr lang="en-GB" sz="1200" kern="1200"/>
              <a:t>Unique reach/ incremental reach</a:t>
            </a:r>
            <a:endParaRPr lang="en-GB" sz="1200" kern="1200">
              <a:cs typeface="Segoe UI"/>
            </a:endParaRPr>
          </a:p>
          <a:p>
            <a:pPr marL="628650" lvl="1" indent="-171450">
              <a:buFont typeface="Arial" panose="020B0604020202020204" pitchFamily="34" charset="0"/>
              <a:buChar char="•"/>
            </a:pPr>
            <a:r>
              <a:rPr lang="en-GB" sz="1200" kern="1200"/>
              <a:t>Quality reach - Viewability and view through rates</a:t>
            </a:r>
            <a:endParaRPr lang="en-GB" sz="1200" kern="1200">
              <a:cs typeface="Segoe UI"/>
            </a:endParaRPr>
          </a:p>
          <a:p>
            <a:pPr marL="628650" lvl="1" indent="-171450">
              <a:buFont typeface="Arial" panose="020B0604020202020204" pitchFamily="34" charset="0"/>
              <a:buChar char="•"/>
            </a:pPr>
            <a:r>
              <a:rPr lang="en-GB" sz="1200" kern="1200"/>
              <a:t>Cost per reach/ frequency </a:t>
            </a:r>
            <a:endParaRPr lang="en-GB" sz="1200" kern="1200">
              <a:cs typeface="Segoe UI"/>
            </a:endParaRPr>
          </a:p>
          <a:p>
            <a:pPr marL="628650" lvl="1" indent="-171450">
              <a:buFont typeface="Arial" panose="020B0604020202020204" pitchFamily="34" charset="0"/>
              <a:buChar char="•"/>
            </a:pPr>
            <a:r>
              <a:rPr lang="en-GB" sz="1200" kern="1200"/>
              <a:t>Flighting/ ad stock </a:t>
            </a:r>
            <a:endParaRPr lang="en-GB" sz="1200" kern="1200">
              <a:cs typeface="Segoe UI"/>
            </a:endParaRPr>
          </a:p>
          <a:p>
            <a:pPr marL="171450" lvl="0" indent="-171450">
              <a:buFont typeface="Arial" panose="020B0604020202020204" pitchFamily="34" charset="0"/>
              <a:buChar char="•"/>
            </a:pPr>
            <a:r>
              <a:rPr lang="en-GB" sz="1200" kern="1200"/>
              <a:t>This would enable you to move budget for short term </a:t>
            </a:r>
            <a:r>
              <a:rPr lang="en-GB" sz="1200" kern="1200">
                <a:latin typeface="Segoe UI"/>
                <a:ea typeface="+mn-ea"/>
                <a:cs typeface="+mn-cs"/>
              </a:rPr>
              <a:t>course correction mid campaign</a:t>
            </a:r>
            <a:endParaRPr lang="en-GB">
              <a:cs typeface="Segoe UI"/>
            </a:endParaRPr>
          </a:p>
        </p:txBody>
      </p:sp>
      <p:sp>
        <p:nvSpPr>
          <p:cNvPr id="32" name="TextBox 31">
            <a:extLst>
              <a:ext uri="{FF2B5EF4-FFF2-40B4-BE49-F238E27FC236}">
                <a16:creationId xmlns:a16="http://schemas.microsoft.com/office/drawing/2014/main" id="{44D20845-21FD-B807-E3B1-790AFB1AFAFD}"/>
              </a:ext>
            </a:extLst>
          </p:cNvPr>
          <p:cNvSpPr txBox="1"/>
          <p:nvPr/>
        </p:nvSpPr>
        <p:spPr>
          <a:xfrm>
            <a:off x="4488525" y="3311914"/>
            <a:ext cx="3151573" cy="2677656"/>
          </a:xfrm>
          <a:prstGeom prst="rect">
            <a:avLst/>
          </a:prstGeom>
          <a:noFill/>
        </p:spPr>
        <p:txBody>
          <a:bodyPr wrap="square" lIns="91440" tIns="45720" rIns="91440" bIns="45720" anchor="t">
            <a:spAutoFit/>
          </a:bodyPr>
          <a:lstStyle/>
          <a:p>
            <a:pPr lvl="0" algn="l"/>
            <a:r>
              <a:rPr lang="en-GB" sz="1200"/>
              <a:t>A core component of a PCA or a QBR.  What did we learn last time and what could we do differently next time?</a:t>
            </a:r>
          </a:p>
          <a:p>
            <a:pPr marL="171450" lvl="0" indent="-171450" algn="l">
              <a:buFont typeface="Arial" panose="020B0604020202020204" pitchFamily="34" charset="0"/>
              <a:buChar char="•"/>
            </a:pPr>
            <a:r>
              <a:rPr lang="en-GB" sz="1200"/>
              <a:t>Which partners deliver most reach?</a:t>
            </a:r>
          </a:p>
          <a:p>
            <a:pPr marL="171450" lvl="0" indent="-171450" algn="l">
              <a:buFont typeface="Arial" panose="020B0604020202020204" pitchFamily="34" charset="0"/>
              <a:buChar char="•"/>
            </a:pPr>
            <a:r>
              <a:rPr lang="en-GB" sz="1200"/>
              <a:t>Which partners deliver most unique reach?	</a:t>
            </a:r>
          </a:p>
          <a:p>
            <a:pPr marL="171450" lvl="0" indent="-171450" algn="l">
              <a:buFont typeface="Arial" panose="020B0604020202020204" pitchFamily="34" charset="0"/>
              <a:buChar char="•"/>
            </a:pPr>
            <a:r>
              <a:rPr lang="en-GB" sz="1200"/>
              <a:t>Which partners deliver most cost effective reach?</a:t>
            </a:r>
          </a:p>
          <a:p>
            <a:pPr marL="171450" lvl="0" indent="-171450" algn="l">
              <a:buFont typeface="Arial" panose="020B0604020202020204" pitchFamily="34" charset="0"/>
              <a:buChar char="•"/>
            </a:pPr>
            <a:r>
              <a:rPr lang="en-GB" sz="1200"/>
              <a:t>Who is driving frequency of message?</a:t>
            </a:r>
          </a:p>
          <a:p>
            <a:pPr marL="171450" lvl="0" indent="-171450" algn="l">
              <a:buFont typeface="Arial" panose="020B0604020202020204" pitchFamily="34" charset="0"/>
              <a:buChar char="•"/>
            </a:pPr>
            <a:r>
              <a:rPr lang="en-GB" sz="1200"/>
              <a:t>Who is driving view through rates – apples and apples comparisons on view through rates</a:t>
            </a:r>
          </a:p>
          <a:p>
            <a:pPr marL="171450" lvl="0" indent="-171450" algn="l">
              <a:buFont typeface="Arial" panose="020B0604020202020204" pitchFamily="34" charset="0"/>
              <a:buChar char="•"/>
            </a:pPr>
            <a:r>
              <a:rPr lang="en-GB" sz="1200"/>
              <a:t>How does our campaign cover and frequency build?  </a:t>
            </a:r>
          </a:p>
        </p:txBody>
      </p:sp>
      <p:sp>
        <p:nvSpPr>
          <p:cNvPr id="34" name="TextBox 33">
            <a:extLst>
              <a:ext uri="{FF2B5EF4-FFF2-40B4-BE49-F238E27FC236}">
                <a16:creationId xmlns:a16="http://schemas.microsoft.com/office/drawing/2014/main" id="{DEABE02D-CA73-485F-8F6D-65B9684C3A4D}"/>
              </a:ext>
            </a:extLst>
          </p:cNvPr>
          <p:cNvSpPr txBox="1"/>
          <p:nvPr/>
        </p:nvSpPr>
        <p:spPr>
          <a:xfrm>
            <a:off x="8189668" y="3311914"/>
            <a:ext cx="3256740" cy="2862322"/>
          </a:xfrm>
          <a:prstGeom prst="rect">
            <a:avLst/>
          </a:prstGeom>
          <a:noFill/>
        </p:spPr>
        <p:txBody>
          <a:bodyPr wrap="square">
            <a:spAutoFit/>
          </a:bodyPr>
          <a:lstStyle/>
          <a:p>
            <a:pPr lvl="0" algn="l"/>
            <a:r>
              <a:rPr lang="en-GB" sz="1200"/>
              <a:t>How can Origin contribute to bigger decisions for planning forward.</a:t>
            </a:r>
          </a:p>
          <a:p>
            <a:pPr marL="171450" lvl="0" indent="-171450">
              <a:buFont typeface="Arial" panose="020B0604020202020204" pitchFamily="34" charset="0"/>
              <a:buChar char="•"/>
            </a:pPr>
            <a:r>
              <a:rPr lang="en-GB" sz="1200"/>
              <a:t>Investment behind my media partners (annual rate negotiations - trading)</a:t>
            </a:r>
          </a:p>
          <a:p>
            <a:pPr marL="171450" lvl="0" indent="-171450">
              <a:buFont typeface="Arial" panose="020B0604020202020204" pitchFamily="34" charset="0"/>
              <a:buChar char="•"/>
            </a:pPr>
            <a:r>
              <a:rPr lang="en-GB" sz="1200"/>
              <a:t>Strategic role of the partners</a:t>
            </a:r>
          </a:p>
          <a:p>
            <a:pPr marL="171450" lvl="0" indent="-171450" algn="l">
              <a:buFont typeface="Arial" panose="020B0604020202020204" pitchFamily="34" charset="0"/>
              <a:buChar char="•"/>
            </a:pPr>
            <a:r>
              <a:rPr lang="en-GB" sz="1200"/>
              <a:t>Brand visibility in a time period – looking at my performance across multiple campaigns rather than just one campaign:</a:t>
            </a:r>
          </a:p>
          <a:p>
            <a:pPr marL="628650" lvl="1" indent="-171450">
              <a:buFont typeface="Arial" panose="020B0604020202020204" pitchFamily="34" charset="0"/>
              <a:buChar char="•"/>
            </a:pPr>
            <a:r>
              <a:rPr lang="en-GB" sz="1200"/>
              <a:t>Total number of campaigns to run at any time</a:t>
            </a:r>
          </a:p>
          <a:p>
            <a:pPr marL="628650" lvl="1" indent="-171450">
              <a:buFont typeface="Arial" panose="020B0604020202020204" pitchFamily="34" charset="0"/>
              <a:buChar char="•"/>
            </a:pPr>
            <a:r>
              <a:rPr lang="en-GB" sz="1200"/>
              <a:t>Creative placements / formats</a:t>
            </a:r>
          </a:p>
          <a:p>
            <a:pPr marL="628650" lvl="1" indent="-171450">
              <a:buFont typeface="Arial" panose="020B0604020202020204" pitchFamily="34" charset="0"/>
              <a:buChar char="•"/>
            </a:pPr>
            <a:r>
              <a:rPr lang="en-GB" sz="1200"/>
              <a:t>View through rates</a:t>
            </a:r>
          </a:p>
          <a:p>
            <a:pPr marL="628650" lvl="1" indent="-171450">
              <a:buFont typeface="Arial" panose="020B0604020202020204" pitchFamily="34" charset="0"/>
              <a:buChar char="•"/>
            </a:pPr>
            <a:r>
              <a:rPr lang="en-GB" sz="1200"/>
              <a:t>Frequency of message </a:t>
            </a:r>
          </a:p>
          <a:p>
            <a:pPr marL="171450" lvl="0" indent="-171450" algn="l">
              <a:buFont typeface="Arial" panose="020B0604020202020204" pitchFamily="34" charset="0"/>
              <a:buChar char="•"/>
            </a:pPr>
            <a:r>
              <a:rPr lang="en-GB" sz="1200"/>
              <a:t>Channel hierarchy in strategic planning</a:t>
            </a:r>
          </a:p>
          <a:p>
            <a:pPr marL="171450" lvl="0" indent="-171450" algn="l">
              <a:buFont typeface="Arial" panose="020B0604020202020204" pitchFamily="34" charset="0"/>
              <a:buChar char="•"/>
            </a:pPr>
            <a:r>
              <a:rPr lang="en-GB" sz="1200"/>
              <a:t>Most relevant target audience</a:t>
            </a:r>
          </a:p>
        </p:txBody>
      </p:sp>
      <p:grpSp>
        <p:nvGrpSpPr>
          <p:cNvPr id="37" name="Group 36">
            <a:extLst>
              <a:ext uri="{FF2B5EF4-FFF2-40B4-BE49-F238E27FC236}">
                <a16:creationId xmlns:a16="http://schemas.microsoft.com/office/drawing/2014/main" id="{5A898894-05B0-AAB7-6186-3974455DA2A0}"/>
              </a:ext>
            </a:extLst>
          </p:cNvPr>
          <p:cNvGrpSpPr/>
          <p:nvPr/>
        </p:nvGrpSpPr>
        <p:grpSpPr>
          <a:xfrm>
            <a:off x="11478921" y="6367031"/>
            <a:ext cx="701265" cy="360177"/>
            <a:chOff x="2878962" y="1955732"/>
            <a:chExt cx="1287418" cy="254397"/>
          </a:xfrm>
        </p:grpSpPr>
        <p:sp>
          <p:nvSpPr>
            <p:cNvPr id="39" name="Rounded Rectangle 82">
              <a:extLst>
                <a:ext uri="{FF2B5EF4-FFF2-40B4-BE49-F238E27FC236}">
                  <a16:creationId xmlns:a16="http://schemas.microsoft.com/office/drawing/2014/main" id="{50A3400E-5C7C-A65B-54DA-C5DA90E8021E}"/>
                </a:ext>
              </a:extLst>
            </p:cNvPr>
            <p:cNvSpPr/>
            <p:nvPr/>
          </p:nvSpPr>
          <p:spPr>
            <a:xfrm>
              <a:off x="2910596" y="1955732"/>
              <a:ext cx="1224150" cy="25439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40" name="TextBox 39">
              <a:extLst>
                <a:ext uri="{FF2B5EF4-FFF2-40B4-BE49-F238E27FC236}">
                  <a16:creationId xmlns:a16="http://schemas.microsoft.com/office/drawing/2014/main" id="{CD415ACB-49C6-5150-BAC6-04F33B9E2D91}"/>
                </a:ext>
              </a:extLst>
            </p:cNvPr>
            <p:cNvSpPr txBox="1"/>
            <p:nvPr/>
          </p:nvSpPr>
          <p:spPr>
            <a:xfrm>
              <a:off x="2878962" y="1961760"/>
              <a:ext cx="1287418" cy="152170"/>
            </a:xfrm>
            <a:prstGeom prst="rect">
              <a:avLst/>
            </a:prstGeom>
            <a:solidFill>
              <a:schemeClr val="bg1"/>
            </a:solidFill>
            <a:ln>
              <a:solidFill>
                <a:schemeClr val="bg1"/>
              </a:solidFill>
            </a:ln>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800" b="0" i="0" u="none" strike="noStrike" kern="0" cap="none" spc="0" normalizeH="0" baseline="0" noProof="0">
                <a:ln>
                  <a:noFill/>
                </a:ln>
                <a:solidFill>
                  <a:sysClr val="windowText" lastClr="000000"/>
                </a:solidFill>
                <a:effectLst/>
                <a:uLnTx/>
                <a:uFillTx/>
                <a:latin typeface="Segoe UI"/>
                <a:cs typeface="Segoe UI"/>
              </a:endParaRPr>
            </a:p>
          </p:txBody>
        </p:sp>
      </p:grpSp>
    </p:spTree>
    <p:extLst>
      <p:ext uri="{BB962C8B-B14F-4D97-AF65-F5344CB8AC3E}">
        <p14:creationId xmlns:p14="http://schemas.microsoft.com/office/powerpoint/2010/main" val="370088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CCD768A-9FE5-CCA8-463B-5735CEB3F3AE}"/>
              </a:ext>
            </a:extLst>
          </p:cNvPr>
          <p:cNvGraphicFramePr>
            <a:graphicFrameLocks noChangeAspect="1"/>
          </p:cNvGraphicFramePr>
          <p:nvPr>
            <p:custDataLst>
              <p:tags r:id="rId1"/>
            </p:custDataLst>
            <p:extLst>
              <p:ext uri="{D42A27DB-BD31-4B8C-83A1-F6EECF244321}">
                <p14:modId xmlns:p14="http://schemas.microsoft.com/office/powerpoint/2010/main" val="1058616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think-cell data - do not delete" hidden="1">
                        <a:extLst>
                          <a:ext uri="{FF2B5EF4-FFF2-40B4-BE49-F238E27FC236}">
                            <a16:creationId xmlns:a16="http://schemas.microsoft.com/office/drawing/2014/main" id="{6CCD768A-9FE5-CCA8-463B-5735CEB3F3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81EABC8-E01B-EAEF-2130-283A19BD36D4}"/>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900" b="0" i="0" u="none" strike="noStrike" kern="1200" cap="none" spc="0" normalizeH="0" baseline="0" noProof="0" smtClean="0">
                <a:ln>
                  <a:noFill/>
                </a:ln>
                <a:solidFill>
                  <a:srgbClr val="1C3B51"/>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srgbClr val="1C3B51"/>
              </a:solidFill>
              <a:effectLst/>
              <a:uLnTx/>
              <a:uFillTx/>
              <a:latin typeface="Segoe UI"/>
              <a:ea typeface="+mn-ea"/>
              <a:cs typeface="+mn-cs"/>
            </a:endParaRPr>
          </a:p>
        </p:txBody>
      </p:sp>
      <p:sp>
        <p:nvSpPr>
          <p:cNvPr id="3" name="Title 2">
            <a:extLst>
              <a:ext uri="{FF2B5EF4-FFF2-40B4-BE49-F238E27FC236}">
                <a16:creationId xmlns:a16="http://schemas.microsoft.com/office/drawing/2014/main" id="{DBD8D57F-FFA4-1EC8-E90B-B2BF2BAA2CA2}"/>
              </a:ext>
            </a:extLst>
          </p:cNvPr>
          <p:cNvSpPr>
            <a:spLocks noGrp="1"/>
          </p:cNvSpPr>
          <p:nvPr>
            <p:ph type="title"/>
          </p:nvPr>
        </p:nvSpPr>
        <p:spPr/>
        <p:txBody>
          <a:bodyPr vert="horz"/>
          <a:lstStyle/>
          <a:p>
            <a:r>
              <a:rPr lang="en-GB"/>
              <a:t>3 use cases from the Origin Data</a:t>
            </a:r>
          </a:p>
        </p:txBody>
      </p:sp>
      <p:grpSp>
        <p:nvGrpSpPr>
          <p:cNvPr id="25" name="Group 24">
            <a:extLst>
              <a:ext uri="{FF2B5EF4-FFF2-40B4-BE49-F238E27FC236}">
                <a16:creationId xmlns:a16="http://schemas.microsoft.com/office/drawing/2014/main" id="{926AA36F-9D5F-3DB3-AFB1-5C345394CE82}"/>
              </a:ext>
            </a:extLst>
          </p:cNvPr>
          <p:cNvGrpSpPr/>
          <p:nvPr/>
        </p:nvGrpSpPr>
        <p:grpSpPr>
          <a:xfrm>
            <a:off x="597643" y="4178139"/>
            <a:ext cx="3526972" cy="1016000"/>
            <a:chOff x="607367" y="3991703"/>
            <a:chExt cx="3526972" cy="1016000"/>
          </a:xfrm>
        </p:grpSpPr>
        <p:sp>
          <p:nvSpPr>
            <p:cNvPr id="4" name="Rectangle 3">
              <a:extLst>
                <a:ext uri="{FF2B5EF4-FFF2-40B4-BE49-F238E27FC236}">
                  <a16:creationId xmlns:a16="http://schemas.microsoft.com/office/drawing/2014/main" id="{7F863327-6856-E8A3-02B3-3DF1C0E086C7}"/>
                </a:ext>
              </a:extLst>
            </p:cNvPr>
            <p:cNvSpPr/>
            <p:nvPr/>
          </p:nvSpPr>
          <p:spPr>
            <a:xfrm>
              <a:off x="607367" y="3991703"/>
              <a:ext cx="3526972" cy="1016000"/>
            </a:xfrm>
            <a:prstGeom prst="rect">
              <a:avLst/>
            </a:prstGeom>
            <a:solidFill>
              <a:schemeClr val="bg1"/>
            </a:solidFill>
            <a:ln>
              <a:solidFill>
                <a:srgbClr val="EE2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chemeClr val="accent2"/>
                  </a:solidFill>
                  <a:effectLst/>
                  <a:uLnTx/>
                  <a:uFillTx/>
                  <a:latin typeface="+mj-lt"/>
                  <a:ea typeface="+mn-ea"/>
                  <a:cs typeface="+mn-cs"/>
                </a:rPr>
                <a:t>Unique Audience Reach and Duplication across platforms</a:t>
              </a:r>
            </a:p>
          </p:txBody>
        </p:sp>
        <p:sp>
          <p:nvSpPr>
            <p:cNvPr id="8" name="Oval 7">
              <a:extLst>
                <a:ext uri="{FF2B5EF4-FFF2-40B4-BE49-F238E27FC236}">
                  <a16:creationId xmlns:a16="http://schemas.microsoft.com/office/drawing/2014/main" id="{C3A920C5-25DC-F2B6-36EA-ACE22AB67079}"/>
                </a:ext>
              </a:extLst>
            </p:cNvPr>
            <p:cNvSpPr/>
            <p:nvPr/>
          </p:nvSpPr>
          <p:spPr>
            <a:xfrm>
              <a:off x="834395"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accent2"/>
                  </a:solidFill>
                  <a:effectLst/>
                  <a:uLnTx/>
                  <a:uFillTx/>
                  <a:latin typeface="Segoe UI"/>
                  <a:ea typeface="+mn-ea"/>
                  <a:cs typeface="+mn-cs"/>
                </a:rPr>
                <a:t>1</a:t>
              </a:r>
            </a:p>
          </p:txBody>
        </p:sp>
      </p:grpSp>
      <p:grpSp>
        <p:nvGrpSpPr>
          <p:cNvPr id="23" name="Group 22">
            <a:extLst>
              <a:ext uri="{FF2B5EF4-FFF2-40B4-BE49-F238E27FC236}">
                <a16:creationId xmlns:a16="http://schemas.microsoft.com/office/drawing/2014/main" id="{EC687498-F813-4389-0CF1-9DA0CD836468}"/>
              </a:ext>
            </a:extLst>
          </p:cNvPr>
          <p:cNvGrpSpPr/>
          <p:nvPr/>
        </p:nvGrpSpPr>
        <p:grpSpPr>
          <a:xfrm>
            <a:off x="4287648" y="4178139"/>
            <a:ext cx="3526972" cy="1016000"/>
            <a:chOff x="4297372" y="3991703"/>
            <a:chExt cx="3526972" cy="1016000"/>
          </a:xfrm>
        </p:grpSpPr>
        <p:sp>
          <p:nvSpPr>
            <p:cNvPr id="5" name="Rectangle 4">
              <a:extLst>
                <a:ext uri="{FF2B5EF4-FFF2-40B4-BE49-F238E27FC236}">
                  <a16:creationId xmlns:a16="http://schemas.microsoft.com/office/drawing/2014/main" id="{38462D4E-E2CC-DB56-32C6-CB1FA61D893E}"/>
                </a:ext>
              </a:extLst>
            </p:cNvPr>
            <p:cNvSpPr/>
            <p:nvPr/>
          </p:nvSpPr>
          <p:spPr>
            <a:xfrm>
              <a:off x="4297372" y="3991703"/>
              <a:ext cx="3526972" cy="1016000"/>
            </a:xfrm>
            <a:prstGeom prst="rect">
              <a:avLst/>
            </a:prstGeom>
            <a:solidFill>
              <a:schemeClr val="bg1"/>
            </a:solidFill>
            <a:ln>
              <a:solidFill>
                <a:srgbClr val="EE2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chemeClr val="accent2"/>
                  </a:solidFill>
                  <a:effectLst/>
                  <a:uLnTx/>
                  <a:uFillTx/>
                  <a:latin typeface="+mj-lt"/>
                  <a:ea typeface="+mn-ea"/>
                  <a:cs typeface="+mn-cs"/>
                </a:rPr>
                <a:t>Campaign C</a:t>
              </a:r>
              <a:r>
                <a:rPr lang="en-GB">
                  <a:solidFill>
                    <a:schemeClr val="accent2"/>
                  </a:solidFill>
                  <a:latin typeface="+mj-lt"/>
                </a:rPr>
                <a:t>over </a:t>
              </a:r>
            </a:p>
            <a:p>
              <a:pPr lvl="2"/>
              <a:r>
                <a:rPr lang="en-GB">
                  <a:solidFill>
                    <a:schemeClr val="accent2"/>
                  </a:solidFill>
                  <a:latin typeface="+mj-lt"/>
                </a:rPr>
                <a:t>Build &amp; Frequency</a:t>
              </a:r>
              <a:endParaRPr kumimoji="0" lang="en-GB" b="0" i="0" u="none" strike="noStrike" kern="1200" cap="none" spc="0" normalizeH="0" baseline="0" noProof="0">
                <a:ln>
                  <a:noFill/>
                </a:ln>
                <a:solidFill>
                  <a:schemeClr val="accent2"/>
                </a:solidFill>
                <a:effectLst/>
                <a:uLnTx/>
                <a:uFillTx/>
                <a:latin typeface="+mj-lt"/>
                <a:ea typeface="+mn-ea"/>
                <a:cs typeface="+mn-cs"/>
              </a:endParaRPr>
            </a:p>
          </p:txBody>
        </p:sp>
        <p:sp>
          <p:nvSpPr>
            <p:cNvPr id="9" name="Oval 8">
              <a:extLst>
                <a:ext uri="{FF2B5EF4-FFF2-40B4-BE49-F238E27FC236}">
                  <a16:creationId xmlns:a16="http://schemas.microsoft.com/office/drawing/2014/main" id="{67316781-28B1-53EB-3E77-04321C9297AD}"/>
                </a:ext>
              </a:extLst>
            </p:cNvPr>
            <p:cNvSpPr/>
            <p:nvPr/>
          </p:nvSpPr>
          <p:spPr>
            <a:xfrm>
              <a:off x="4519183"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accent2"/>
                  </a:solidFill>
                  <a:effectLst/>
                  <a:uLnTx/>
                  <a:uFillTx/>
                  <a:latin typeface="Segoe UI"/>
                  <a:ea typeface="+mn-ea"/>
                  <a:cs typeface="+mn-cs"/>
                </a:rPr>
                <a:t>2</a:t>
              </a:r>
            </a:p>
          </p:txBody>
        </p:sp>
      </p:grpSp>
      <p:grpSp>
        <p:nvGrpSpPr>
          <p:cNvPr id="24" name="Group 23">
            <a:extLst>
              <a:ext uri="{FF2B5EF4-FFF2-40B4-BE49-F238E27FC236}">
                <a16:creationId xmlns:a16="http://schemas.microsoft.com/office/drawing/2014/main" id="{7B1834EE-97FB-7188-9030-E2CD4A413304}"/>
              </a:ext>
            </a:extLst>
          </p:cNvPr>
          <p:cNvGrpSpPr/>
          <p:nvPr/>
        </p:nvGrpSpPr>
        <p:grpSpPr>
          <a:xfrm>
            <a:off x="7977654" y="4178139"/>
            <a:ext cx="3526972" cy="1016000"/>
            <a:chOff x="7987378" y="3991703"/>
            <a:chExt cx="3526972" cy="1016000"/>
          </a:xfrm>
        </p:grpSpPr>
        <p:sp>
          <p:nvSpPr>
            <p:cNvPr id="7" name="Rectangle 6">
              <a:extLst>
                <a:ext uri="{FF2B5EF4-FFF2-40B4-BE49-F238E27FC236}">
                  <a16:creationId xmlns:a16="http://schemas.microsoft.com/office/drawing/2014/main" id="{7AEE311F-5826-CD5F-7A0D-CBAEFF1C0923}"/>
                </a:ext>
              </a:extLst>
            </p:cNvPr>
            <p:cNvSpPr/>
            <p:nvPr/>
          </p:nvSpPr>
          <p:spPr>
            <a:xfrm>
              <a:off x="7987378" y="3991703"/>
              <a:ext cx="3526972" cy="1016000"/>
            </a:xfrm>
            <a:prstGeom prst="rect">
              <a:avLst/>
            </a:prstGeom>
            <a:solidFill>
              <a:schemeClr val="bg1"/>
            </a:solidFill>
            <a:ln>
              <a:solidFill>
                <a:srgbClr val="EE2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chemeClr val="accent2"/>
                  </a:solidFill>
                  <a:effectLst/>
                  <a:uLnTx/>
                  <a:uFillTx/>
                  <a:latin typeface="+mj-lt"/>
                  <a:ea typeface="+mn-ea"/>
                  <a:cs typeface="+mn-cs"/>
                </a:rPr>
                <a:t>Completed </a:t>
              </a:r>
            </a:p>
            <a:p>
              <a:pPr lvl="2"/>
              <a:r>
                <a:rPr lang="en-GB">
                  <a:solidFill>
                    <a:schemeClr val="accent2"/>
                  </a:solidFill>
                  <a:latin typeface="+mj-lt"/>
                </a:rPr>
                <a:t>V</a:t>
              </a:r>
              <a:r>
                <a:rPr kumimoji="0" lang="en-GB" b="0" i="0" u="none" strike="noStrike" kern="1200" cap="none" spc="0" normalizeH="0" baseline="0" noProof="0" err="1">
                  <a:ln>
                    <a:noFill/>
                  </a:ln>
                  <a:solidFill>
                    <a:schemeClr val="accent2"/>
                  </a:solidFill>
                  <a:effectLst/>
                  <a:uLnTx/>
                  <a:uFillTx/>
                  <a:latin typeface="+mj-lt"/>
                  <a:ea typeface="+mn-ea"/>
                  <a:cs typeface="+mn-cs"/>
                </a:rPr>
                <a:t>iews</a:t>
              </a:r>
              <a:endParaRPr kumimoji="0" lang="en-GB" b="0" i="0" u="none" strike="noStrike" kern="1200" cap="none" spc="0" normalizeH="0" baseline="0" noProof="0">
                <a:ln>
                  <a:noFill/>
                </a:ln>
                <a:solidFill>
                  <a:schemeClr val="accent2"/>
                </a:solidFill>
                <a:effectLst/>
                <a:uLnTx/>
                <a:uFillTx/>
                <a:latin typeface="+mj-lt"/>
                <a:ea typeface="+mn-ea"/>
                <a:cs typeface="+mn-cs"/>
              </a:endParaRPr>
            </a:p>
          </p:txBody>
        </p:sp>
        <p:sp>
          <p:nvSpPr>
            <p:cNvPr id="11" name="Oval 10">
              <a:extLst>
                <a:ext uri="{FF2B5EF4-FFF2-40B4-BE49-F238E27FC236}">
                  <a16:creationId xmlns:a16="http://schemas.microsoft.com/office/drawing/2014/main" id="{C3F528C0-9A94-1C18-B115-E6EA0EDD524C}"/>
                </a:ext>
              </a:extLst>
            </p:cNvPr>
            <p:cNvSpPr/>
            <p:nvPr/>
          </p:nvSpPr>
          <p:spPr>
            <a:xfrm>
              <a:off x="8203970"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accent2"/>
                  </a:solidFill>
                  <a:effectLst/>
                  <a:uLnTx/>
                  <a:uFillTx/>
                  <a:latin typeface="Segoe UI"/>
                  <a:ea typeface="+mn-ea"/>
                  <a:cs typeface="+mn-cs"/>
                </a:rPr>
                <a:t>3</a:t>
              </a:r>
            </a:p>
          </p:txBody>
        </p:sp>
      </p:grpSp>
      <p:pic>
        <p:nvPicPr>
          <p:cNvPr id="16" name="Graphic 15" descr="Users with solid fill">
            <a:extLst>
              <a:ext uri="{FF2B5EF4-FFF2-40B4-BE49-F238E27FC236}">
                <a16:creationId xmlns:a16="http://schemas.microsoft.com/office/drawing/2014/main" id="{7F629CAC-4915-1FCB-B777-D8031479CF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2260" y="2217697"/>
            <a:ext cx="1397739" cy="1397739"/>
          </a:xfrm>
          <a:prstGeom prst="rect">
            <a:avLst/>
          </a:prstGeom>
        </p:spPr>
      </p:pic>
      <p:pic>
        <p:nvPicPr>
          <p:cNvPr id="18" name="Graphic 17" descr="Exponential Graph with solid fill">
            <a:extLst>
              <a:ext uri="{FF2B5EF4-FFF2-40B4-BE49-F238E27FC236}">
                <a16:creationId xmlns:a16="http://schemas.microsoft.com/office/drawing/2014/main" id="{8C156927-1065-5017-4FDE-5D6BCEB92C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0177" y="2305609"/>
            <a:ext cx="1221915" cy="1221915"/>
          </a:xfrm>
          <a:prstGeom prst="rect">
            <a:avLst/>
          </a:prstGeom>
        </p:spPr>
      </p:pic>
      <p:pic>
        <p:nvPicPr>
          <p:cNvPr id="22" name="Graphic 21" descr="Stopwatch 75% with solid fill">
            <a:extLst>
              <a:ext uri="{FF2B5EF4-FFF2-40B4-BE49-F238E27FC236}">
                <a16:creationId xmlns:a16="http://schemas.microsoft.com/office/drawing/2014/main" id="{E34FE130-EB20-7DAB-78F9-457D899482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18095" y="2393521"/>
            <a:ext cx="1046090" cy="1046090"/>
          </a:xfrm>
          <a:prstGeom prst="rect">
            <a:avLst/>
          </a:prstGeom>
        </p:spPr>
      </p:pic>
    </p:spTree>
    <p:extLst>
      <p:ext uri="{BB962C8B-B14F-4D97-AF65-F5344CB8AC3E}">
        <p14:creationId xmlns:p14="http://schemas.microsoft.com/office/powerpoint/2010/main" val="279965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4E27E-B889-CD32-1F2C-31F1C87339CA}"/>
              </a:ext>
            </a:extLst>
          </p:cNvPr>
          <p:cNvSpPr>
            <a:spLocks noGrp="1"/>
          </p:cNvSpPr>
          <p:nvPr>
            <p:ph type="title"/>
          </p:nvPr>
        </p:nvSpPr>
        <p:spPr/>
        <p:txBody>
          <a:bodyPr/>
          <a:lstStyle/>
          <a:p>
            <a:r>
              <a:rPr lang="en-GB"/>
              <a:t>Glossary of key Terms to help you with your reports and analysis</a:t>
            </a:r>
          </a:p>
        </p:txBody>
      </p:sp>
      <p:sp>
        <p:nvSpPr>
          <p:cNvPr id="5" name="Content Placeholder 4">
            <a:extLst>
              <a:ext uri="{FF2B5EF4-FFF2-40B4-BE49-F238E27FC236}">
                <a16:creationId xmlns:a16="http://schemas.microsoft.com/office/drawing/2014/main" id="{F6B36867-D575-00CE-DFCF-2686846E4482}"/>
              </a:ext>
            </a:extLst>
          </p:cNvPr>
          <p:cNvSpPr>
            <a:spLocks noGrp="1"/>
          </p:cNvSpPr>
          <p:nvPr>
            <p:ph sz="quarter" idx="10"/>
          </p:nvPr>
        </p:nvSpPr>
        <p:spPr>
          <a:xfrm>
            <a:off x="713508" y="1934157"/>
            <a:ext cx="10576448" cy="4159876"/>
          </a:xfrm>
        </p:spPr>
        <p:txBody>
          <a:bodyPr/>
          <a:lstStyle/>
          <a:p>
            <a:pPr marL="0" indent="0">
              <a:buNone/>
            </a:pPr>
            <a:r>
              <a:rPr lang="en-GB" sz="1600"/>
              <a:t>(Siloed) Gross Reach</a:t>
            </a:r>
          </a:p>
          <a:p>
            <a:pPr marL="0" indent="0">
              <a:buNone/>
            </a:pPr>
            <a:r>
              <a:rPr lang="en-GB" sz="1400">
                <a:solidFill>
                  <a:schemeClr val="accent1"/>
                </a:solidFill>
              </a:rPr>
              <a:t>This is the campaign delivery that you currently measure in each of the individual platforms, all totalled up together.  These platforms operate in isolation; advertisers will reach some of the same people in those channels on multiple occasions, but we don’t know where or how much.  As advertisers, we want to know how many people our campaign reached in total, and what the average frequency of that message was, this is something that has never existed before Origin.  Historically, we could only look at these 3 separate totals – if we add them all together we get a </a:t>
            </a:r>
            <a:r>
              <a:rPr lang="en-GB" sz="1400"/>
              <a:t>(siloed) Gross Reach number</a:t>
            </a:r>
            <a:r>
              <a:rPr lang="en-GB" sz="1400">
                <a:solidFill>
                  <a:schemeClr val="accent1"/>
                </a:solidFill>
              </a:rPr>
              <a:t> - we know this is incorrect as a </a:t>
            </a:r>
            <a:r>
              <a:rPr lang="en-GB" sz="1400"/>
              <a:t>Total Campaign Reach number </a:t>
            </a:r>
            <a:r>
              <a:rPr lang="en-GB" sz="1400">
                <a:solidFill>
                  <a:schemeClr val="accent1"/>
                </a:solidFill>
              </a:rPr>
              <a:t>but it is all we have had to work with until today.</a:t>
            </a:r>
          </a:p>
          <a:p>
            <a:pPr marL="0" indent="0">
              <a:buNone/>
            </a:pPr>
            <a:endParaRPr lang="en-GB" sz="1400">
              <a:solidFill>
                <a:schemeClr val="accent1"/>
              </a:solidFill>
            </a:endParaRPr>
          </a:p>
          <a:p>
            <a:pPr marL="0" indent="0">
              <a:buNone/>
            </a:pPr>
            <a:r>
              <a:rPr lang="en-GB" sz="1600"/>
              <a:t>Total Net Campaign Delivery - Reach &amp; Frequency </a:t>
            </a:r>
          </a:p>
          <a:p>
            <a:pPr marL="0" indent="0">
              <a:buNone/>
            </a:pPr>
            <a:r>
              <a:rPr lang="en-GB" sz="1400">
                <a:solidFill>
                  <a:schemeClr val="accent1"/>
                </a:solidFill>
              </a:rPr>
              <a:t>The Origin platform and model was specifically created to get rid of that </a:t>
            </a:r>
            <a:r>
              <a:rPr lang="en-GB" sz="1400"/>
              <a:t>duplication</a:t>
            </a:r>
            <a:r>
              <a:rPr lang="en-GB" sz="1400">
                <a:solidFill>
                  <a:schemeClr val="accent1"/>
                </a:solidFill>
              </a:rPr>
              <a:t> and </a:t>
            </a:r>
            <a:r>
              <a:rPr lang="en-GB" sz="1400"/>
              <a:t>Gross Reach </a:t>
            </a:r>
            <a:r>
              <a:rPr lang="en-GB" sz="1400">
                <a:solidFill>
                  <a:schemeClr val="accent1"/>
                </a:solidFill>
              </a:rPr>
              <a:t>view.  Origin, using its single source input allows us to measure the </a:t>
            </a:r>
            <a:r>
              <a:rPr lang="en-GB" sz="1400"/>
              <a:t>Total Net Campaign Delivery Reach and Frequency</a:t>
            </a:r>
            <a:r>
              <a:rPr lang="en-GB" sz="1400">
                <a:solidFill>
                  <a:schemeClr val="accent1"/>
                </a:solidFill>
              </a:rPr>
              <a:t>.  This is the total number of your universe that saw your ad at least once (sometimes written as 1+) and the average frequency that the campaign message delivered against.  You may see this written as something like 20m (29%) reach @ 4.4 OTS (opportunities to see) vs. All Adults.</a:t>
            </a:r>
          </a:p>
          <a:p>
            <a:pPr marL="0" indent="0">
              <a:buNone/>
            </a:pPr>
            <a:endParaRPr lang="en-GB" sz="1400">
              <a:solidFill>
                <a:schemeClr val="accent1"/>
              </a:solidFill>
            </a:endParaRPr>
          </a:p>
          <a:p>
            <a:pPr marL="0" indent="0">
              <a:buNone/>
            </a:pPr>
            <a:r>
              <a:rPr lang="en-GB" sz="1600"/>
              <a:t>Total Net Campaign Reach</a:t>
            </a:r>
          </a:p>
          <a:p>
            <a:pPr marL="0" indent="0">
              <a:buNone/>
            </a:pPr>
            <a:r>
              <a:rPr lang="en-GB" sz="1400">
                <a:solidFill>
                  <a:schemeClr val="accent1"/>
                </a:solidFill>
              </a:rPr>
              <a:t>This is the same as point 2 above, but is just the reach figure of all the people who saw your campaign. In the example above this is the 20m figure (29%).</a:t>
            </a:r>
          </a:p>
          <a:p>
            <a:pPr marL="0" indent="0">
              <a:buNone/>
            </a:pPr>
            <a:endParaRPr lang="en-GB"/>
          </a:p>
        </p:txBody>
      </p:sp>
      <p:sp>
        <p:nvSpPr>
          <p:cNvPr id="2" name="Slide Number Placeholder 1">
            <a:extLst>
              <a:ext uri="{FF2B5EF4-FFF2-40B4-BE49-F238E27FC236}">
                <a16:creationId xmlns:a16="http://schemas.microsoft.com/office/drawing/2014/main" id="{F8C99A48-C834-D958-EFC7-90B0EFD743B5}"/>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900" b="0" i="0" u="none" strike="noStrike" kern="1200" cap="none" spc="0" normalizeH="0" baseline="0" noProof="0" smtClean="0">
                <a:ln>
                  <a:noFill/>
                </a:ln>
                <a:solidFill>
                  <a:srgbClr val="1C3B51"/>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a:ln>
                <a:noFill/>
              </a:ln>
              <a:solidFill>
                <a:srgbClr val="1C3B51"/>
              </a:solidFill>
              <a:effectLst/>
              <a:uLnTx/>
              <a:uFillTx/>
              <a:latin typeface="Segoe UI"/>
              <a:ea typeface="+mn-ea"/>
              <a:cs typeface="+mn-cs"/>
            </a:endParaRPr>
          </a:p>
        </p:txBody>
      </p:sp>
    </p:spTree>
    <p:extLst>
      <p:ext uri="{BB962C8B-B14F-4D97-AF65-F5344CB8AC3E}">
        <p14:creationId xmlns:p14="http://schemas.microsoft.com/office/powerpoint/2010/main" val="294199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155D-1704-5BE3-5806-613A6DB4D0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3C2887-74D3-AD2F-8F6A-E45C4FD40A2C}"/>
              </a:ext>
            </a:extLst>
          </p:cNvPr>
          <p:cNvSpPr>
            <a:spLocks noGrp="1"/>
          </p:cNvSpPr>
          <p:nvPr>
            <p:ph type="title"/>
          </p:nvPr>
        </p:nvSpPr>
        <p:spPr/>
        <p:txBody>
          <a:bodyPr/>
          <a:lstStyle/>
          <a:p>
            <a:r>
              <a:rPr lang="en-GB"/>
              <a:t>Glossary of key Terms to help you with your reports and analysis</a:t>
            </a:r>
          </a:p>
        </p:txBody>
      </p:sp>
      <p:sp>
        <p:nvSpPr>
          <p:cNvPr id="5" name="Content Placeholder 4">
            <a:extLst>
              <a:ext uri="{FF2B5EF4-FFF2-40B4-BE49-F238E27FC236}">
                <a16:creationId xmlns:a16="http://schemas.microsoft.com/office/drawing/2014/main" id="{787056C4-5D80-A921-0E24-63C98EF5A8AA}"/>
              </a:ext>
            </a:extLst>
          </p:cNvPr>
          <p:cNvSpPr>
            <a:spLocks noGrp="1"/>
          </p:cNvSpPr>
          <p:nvPr>
            <p:ph sz="quarter" idx="10"/>
          </p:nvPr>
        </p:nvSpPr>
        <p:spPr>
          <a:xfrm>
            <a:off x="807776" y="1459493"/>
            <a:ext cx="10576448" cy="4605513"/>
          </a:xfrm>
        </p:spPr>
        <p:txBody>
          <a:bodyPr vert="horz" lIns="72000" tIns="72000" rIns="72000" bIns="72000" rtlCol="0" anchor="t">
            <a:noAutofit/>
          </a:bodyPr>
          <a:lstStyle/>
          <a:p>
            <a:pPr marL="0" indent="0">
              <a:buNone/>
            </a:pPr>
            <a:r>
              <a:rPr lang="en-GB" sz="1600"/>
              <a:t>Duplication</a:t>
            </a:r>
          </a:p>
          <a:p>
            <a:pPr marL="0" indent="0">
              <a:buNone/>
            </a:pPr>
            <a:r>
              <a:rPr lang="en-GB" sz="1400">
                <a:solidFill>
                  <a:schemeClr val="accent1"/>
                </a:solidFill>
              </a:rPr>
              <a:t>Within the Origin platform and our analysis, we refer to </a:t>
            </a:r>
            <a:r>
              <a:rPr lang="en-GB" sz="1400"/>
              <a:t>Duplication</a:t>
            </a:r>
            <a:r>
              <a:rPr lang="en-GB" sz="1400">
                <a:solidFill>
                  <a:schemeClr val="accent1"/>
                </a:solidFill>
              </a:rPr>
              <a:t> as the excess or duplicated counting of people multiple times, due to the 3 siloed platforms we historically have had – artificial duplication really.  Origin is getting rid of this artificial </a:t>
            </a:r>
            <a:r>
              <a:rPr lang="en-GB" sz="1400"/>
              <a:t>duplication</a:t>
            </a:r>
            <a:r>
              <a:rPr lang="en-GB" sz="1400">
                <a:solidFill>
                  <a:schemeClr val="accent1"/>
                </a:solidFill>
              </a:rPr>
              <a:t> level to give you your actual </a:t>
            </a:r>
            <a:r>
              <a:rPr lang="en-GB" sz="1400"/>
              <a:t>Total Net Campaign Delivery</a:t>
            </a:r>
            <a:r>
              <a:rPr lang="en-GB" sz="1400">
                <a:solidFill>
                  <a:schemeClr val="accent1"/>
                </a:solidFill>
              </a:rPr>
              <a:t>.  Please note that we use this to make the transition from </a:t>
            </a:r>
            <a:r>
              <a:rPr lang="en-GB" sz="1400"/>
              <a:t>Gross</a:t>
            </a:r>
            <a:r>
              <a:rPr lang="en-GB" sz="1400">
                <a:solidFill>
                  <a:schemeClr val="accent1"/>
                </a:solidFill>
              </a:rPr>
              <a:t> reach to </a:t>
            </a:r>
            <a:r>
              <a:rPr lang="en-GB" sz="1400"/>
              <a:t>Net </a:t>
            </a:r>
            <a:r>
              <a:rPr lang="en-GB" sz="1400">
                <a:solidFill>
                  <a:schemeClr val="accent1"/>
                </a:solidFill>
              </a:rPr>
              <a:t>reach and campaign delivery.  This shouldn’t be confused with the </a:t>
            </a:r>
            <a:r>
              <a:rPr lang="en-GB" sz="1400"/>
              <a:t>overlap</a:t>
            </a:r>
            <a:r>
              <a:rPr lang="en-GB" sz="1400">
                <a:solidFill>
                  <a:schemeClr val="accent1"/>
                </a:solidFill>
              </a:rPr>
              <a:t> of platforms where an individual has seen the campaign, but may have seen it on more than one platform.  Think of Origin as having two layers, the first layer is </a:t>
            </a:r>
            <a:r>
              <a:rPr lang="en-GB" sz="1400"/>
              <a:t>de-duplicating</a:t>
            </a:r>
            <a:r>
              <a:rPr lang="en-GB" sz="1400">
                <a:solidFill>
                  <a:schemeClr val="accent1"/>
                </a:solidFill>
              </a:rPr>
              <a:t> the total audience (i.e. the double counting of individuals due to the siloed approach previously used), the second layer is then about looking at where the </a:t>
            </a:r>
            <a:r>
              <a:rPr lang="en-GB" sz="1400"/>
              <a:t>overlaps</a:t>
            </a:r>
            <a:r>
              <a:rPr lang="en-GB" sz="1400">
                <a:solidFill>
                  <a:schemeClr val="accent1"/>
                </a:solidFill>
              </a:rPr>
              <a:t> exist within your </a:t>
            </a:r>
            <a:r>
              <a:rPr lang="en-GB" sz="1400"/>
              <a:t>Total Net Campaign Reach.</a:t>
            </a:r>
          </a:p>
          <a:p>
            <a:pPr marL="0" indent="0">
              <a:buNone/>
            </a:pPr>
            <a:endParaRPr lang="en-GB" sz="1600"/>
          </a:p>
          <a:p>
            <a:pPr marL="0" indent="0">
              <a:buNone/>
            </a:pPr>
            <a:r>
              <a:rPr lang="en-GB" sz="1600"/>
              <a:t>Unique Reach</a:t>
            </a:r>
          </a:p>
          <a:p>
            <a:pPr marL="0" indent="0">
              <a:buNone/>
            </a:pPr>
            <a:r>
              <a:rPr lang="en-GB" sz="1400">
                <a:solidFill>
                  <a:schemeClr val="accent1"/>
                </a:solidFill>
              </a:rPr>
              <a:t>We use the phrase </a:t>
            </a:r>
            <a:r>
              <a:rPr lang="en-GB" sz="1400"/>
              <a:t>Unique Reach </a:t>
            </a:r>
            <a:r>
              <a:rPr lang="en-GB" sz="1400">
                <a:solidFill>
                  <a:schemeClr val="accent1"/>
                </a:solidFill>
              </a:rPr>
              <a:t>to refer to the reach of a vendor that is totally </a:t>
            </a:r>
            <a:r>
              <a:rPr lang="en-GB" sz="1400"/>
              <a:t>unique</a:t>
            </a:r>
            <a:r>
              <a:rPr lang="en-GB" sz="1400">
                <a:solidFill>
                  <a:schemeClr val="accent1"/>
                </a:solidFill>
              </a:rPr>
              <a:t> to them.  i.e. this is the number of people that only ever saw your campaign with that particular vendor.  Take an example, if we state that Vendor 1 delivered 5m </a:t>
            </a:r>
            <a:r>
              <a:rPr lang="en-GB" sz="1400"/>
              <a:t>Unique Reach</a:t>
            </a:r>
            <a:r>
              <a:rPr lang="en-GB" sz="1400">
                <a:solidFill>
                  <a:schemeClr val="accent1"/>
                </a:solidFill>
              </a:rPr>
              <a:t>, that would mean that if you hadn’t put Vendor 1 on your plan, then those 5m individuals would never have seen your campaign at all, as there was no other </a:t>
            </a:r>
            <a:r>
              <a:rPr lang="en-GB" sz="1400"/>
              <a:t>overlap</a:t>
            </a:r>
            <a:r>
              <a:rPr lang="en-GB" sz="1400">
                <a:solidFill>
                  <a:schemeClr val="accent1"/>
                </a:solidFill>
              </a:rPr>
              <a:t> with any other vendors.</a:t>
            </a:r>
            <a:endParaRPr lang="en-GB" sz="1400">
              <a:solidFill>
                <a:schemeClr val="accent1"/>
              </a:solidFill>
              <a:cs typeface="Segoe UI Semibold"/>
            </a:endParaRPr>
          </a:p>
          <a:p>
            <a:pPr marL="0" indent="0">
              <a:buNone/>
            </a:pPr>
            <a:endParaRPr lang="en-GB" sz="1400"/>
          </a:p>
          <a:p>
            <a:pPr marL="0" indent="0">
              <a:buNone/>
            </a:pPr>
            <a:r>
              <a:rPr lang="en-GB" sz="1600"/>
              <a:t>Overlap</a:t>
            </a:r>
          </a:p>
          <a:p>
            <a:pPr marL="0" indent="0">
              <a:buNone/>
            </a:pPr>
            <a:r>
              <a:rPr lang="en-GB" sz="1400">
                <a:solidFill>
                  <a:schemeClr val="accent1"/>
                </a:solidFill>
              </a:rPr>
              <a:t>This is where we are seeing individuals being reached with the campaign across multiple vendors, i.e. 2 or more.  We are measuring this </a:t>
            </a:r>
            <a:r>
              <a:rPr lang="en-GB" sz="1400"/>
              <a:t>overlap</a:t>
            </a:r>
            <a:r>
              <a:rPr lang="en-GB" sz="1400">
                <a:solidFill>
                  <a:schemeClr val="accent1"/>
                </a:solidFill>
              </a:rPr>
              <a:t> within our universe size of the </a:t>
            </a:r>
            <a:r>
              <a:rPr lang="en-GB" sz="1400"/>
              <a:t>Total Net Campaign Reach </a:t>
            </a:r>
            <a:r>
              <a:rPr lang="en-GB" sz="1400">
                <a:solidFill>
                  <a:schemeClr val="accent1"/>
                </a:solidFill>
              </a:rPr>
              <a:t>– so we are not double or triple counting them (</a:t>
            </a:r>
            <a:r>
              <a:rPr lang="en-GB" sz="1400"/>
              <a:t>duplicating them</a:t>
            </a:r>
            <a:r>
              <a:rPr lang="en-GB" sz="1400">
                <a:solidFill>
                  <a:schemeClr val="accent1"/>
                </a:solidFill>
              </a:rPr>
              <a:t>), we are only counting them in the actual places they showed up and not counting their 1+ reach multiple times.</a:t>
            </a:r>
            <a:endParaRPr lang="en-GB" sz="1400">
              <a:solidFill>
                <a:schemeClr val="accent1"/>
              </a:solidFill>
              <a:cs typeface="Segoe UI Semibold"/>
            </a:endParaRPr>
          </a:p>
          <a:p>
            <a:pPr marL="0" indent="0">
              <a:buNone/>
            </a:pPr>
            <a:endParaRPr lang="en-GB"/>
          </a:p>
          <a:p>
            <a:pPr marL="0" indent="0">
              <a:buNone/>
            </a:pPr>
            <a:endParaRPr lang="en-GB"/>
          </a:p>
          <a:p>
            <a:pPr marL="0" indent="0">
              <a:buNone/>
            </a:pPr>
            <a:endParaRPr lang="en-GB"/>
          </a:p>
          <a:p>
            <a:pPr marL="0" indent="0">
              <a:buNone/>
            </a:pPr>
            <a:endParaRPr lang="en-GB"/>
          </a:p>
        </p:txBody>
      </p:sp>
      <p:sp>
        <p:nvSpPr>
          <p:cNvPr id="2" name="Slide Number Placeholder 1">
            <a:extLst>
              <a:ext uri="{FF2B5EF4-FFF2-40B4-BE49-F238E27FC236}">
                <a16:creationId xmlns:a16="http://schemas.microsoft.com/office/drawing/2014/main" id="{41F987F8-CB8A-F760-F4DE-5CF5EB5F09B2}"/>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900" b="0" i="0" u="none" strike="noStrike" kern="1200" cap="none" spc="0" normalizeH="0" baseline="0" noProof="0" smtClean="0">
                <a:ln>
                  <a:noFill/>
                </a:ln>
                <a:solidFill>
                  <a:srgbClr val="1C3B51"/>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srgbClr val="1C3B51"/>
              </a:solidFill>
              <a:effectLst/>
              <a:uLnTx/>
              <a:uFillTx/>
              <a:latin typeface="Segoe UI"/>
              <a:ea typeface="+mn-ea"/>
              <a:cs typeface="+mn-cs"/>
            </a:endParaRPr>
          </a:p>
        </p:txBody>
      </p:sp>
    </p:spTree>
    <p:extLst>
      <p:ext uri="{BB962C8B-B14F-4D97-AF65-F5344CB8AC3E}">
        <p14:creationId xmlns:p14="http://schemas.microsoft.com/office/powerpoint/2010/main" val="414795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EC80-7D64-3C41-8372-CAB2B09FFA85}"/>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4A6AE82-5EE2-35D1-C1B3-696DB3B288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think-cell data - do not delete" hidden="1">
                        <a:extLst>
                          <a:ext uri="{FF2B5EF4-FFF2-40B4-BE49-F238E27FC236}">
                            <a16:creationId xmlns:a16="http://schemas.microsoft.com/office/drawing/2014/main" id="{14A6AE82-5EE2-35D1-C1B3-696DB3B288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4F31352B-6B39-4408-022F-5CDACA096BC2}"/>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900" b="0" i="0" u="none" strike="noStrike" kern="1200" cap="none" spc="0" normalizeH="0" baseline="0" noProof="0" smtClean="0">
                <a:ln>
                  <a:noFill/>
                </a:ln>
                <a:solidFill>
                  <a:srgbClr val="1C3B51"/>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a:ln>
                <a:noFill/>
              </a:ln>
              <a:solidFill>
                <a:srgbClr val="1C3B51"/>
              </a:solidFill>
              <a:effectLst/>
              <a:uLnTx/>
              <a:uFillTx/>
              <a:latin typeface="Segoe UI"/>
              <a:ea typeface="+mn-ea"/>
              <a:cs typeface="+mn-cs"/>
            </a:endParaRPr>
          </a:p>
        </p:txBody>
      </p:sp>
      <p:sp>
        <p:nvSpPr>
          <p:cNvPr id="3" name="Title 2">
            <a:extLst>
              <a:ext uri="{FF2B5EF4-FFF2-40B4-BE49-F238E27FC236}">
                <a16:creationId xmlns:a16="http://schemas.microsoft.com/office/drawing/2014/main" id="{F0A91461-23F8-1FA8-2197-2542C1C6A551}"/>
              </a:ext>
            </a:extLst>
          </p:cNvPr>
          <p:cNvSpPr>
            <a:spLocks noGrp="1"/>
          </p:cNvSpPr>
          <p:nvPr>
            <p:ph type="title"/>
          </p:nvPr>
        </p:nvSpPr>
        <p:spPr/>
        <p:txBody>
          <a:bodyPr vert="horz"/>
          <a:lstStyle/>
          <a:p>
            <a:r>
              <a:rPr lang="en-GB"/>
              <a:t>3 use cases from the Origin Data</a:t>
            </a:r>
          </a:p>
        </p:txBody>
      </p:sp>
      <p:grpSp>
        <p:nvGrpSpPr>
          <p:cNvPr id="25" name="Group 24">
            <a:extLst>
              <a:ext uri="{FF2B5EF4-FFF2-40B4-BE49-F238E27FC236}">
                <a16:creationId xmlns:a16="http://schemas.microsoft.com/office/drawing/2014/main" id="{17DF3FD8-9E0F-4EB3-105F-77058ED0726A}"/>
              </a:ext>
            </a:extLst>
          </p:cNvPr>
          <p:cNvGrpSpPr/>
          <p:nvPr/>
        </p:nvGrpSpPr>
        <p:grpSpPr>
          <a:xfrm>
            <a:off x="607367" y="3991703"/>
            <a:ext cx="3526972" cy="1016000"/>
            <a:chOff x="607367" y="3991703"/>
            <a:chExt cx="3526972" cy="1016000"/>
          </a:xfrm>
        </p:grpSpPr>
        <p:sp>
          <p:nvSpPr>
            <p:cNvPr id="4" name="Rectangle 3">
              <a:extLst>
                <a:ext uri="{FF2B5EF4-FFF2-40B4-BE49-F238E27FC236}">
                  <a16:creationId xmlns:a16="http://schemas.microsoft.com/office/drawing/2014/main" id="{2C547ED8-7F22-96B8-9539-37507D2855DD}"/>
                </a:ext>
              </a:extLst>
            </p:cNvPr>
            <p:cNvSpPr/>
            <p:nvPr/>
          </p:nvSpPr>
          <p:spPr>
            <a:xfrm>
              <a:off x="607367" y="3991703"/>
              <a:ext cx="3526972" cy="1016000"/>
            </a:xfrm>
            <a:prstGeom prst="rect">
              <a:avLst/>
            </a:prstGeom>
            <a:solidFill>
              <a:schemeClr val="bg1"/>
            </a:solidFill>
            <a:ln>
              <a:solidFill>
                <a:srgbClr val="EE2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chemeClr val="accent2"/>
                  </a:solidFill>
                  <a:effectLst/>
                  <a:uLnTx/>
                  <a:uFillTx/>
                  <a:latin typeface="+mj-lt"/>
                  <a:ea typeface="+mn-ea"/>
                  <a:cs typeface="+mn-cs"/>
                </a:rPr>
                <a:t>Unique Audience Reach and Duplication across platforms</a:t>
              </a:r>
            </a:p>
          </p:txBody>
        </p:sp>
        <p:sp>
          <p:nvSpPr>
            <p:cNvPr id="8" name="Oval 7">
              <a:extLst>
                <a:ext uri="{FF2B5EF4-FFF2-40B4-BE49-F238E27FC236}">
                  <a16:creationId xmlns:a16="http://schemas.microsoft.com/office/drawing/2014/main" id="{0269C23E-A84A-AF70-EF9A-0AA8385CC966}"/>
                </a:ext>
              </a:extLst>
            </p:cNvPr>
            <p:cNvSpPr/>
            <p:nvPr/>
          </p:nvSpPr>
          <p:spPr>
            <a:xfrm>
              <a:off x="834395"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accent2"/>
                  </a:solidFill>
                  <a:effectLst/>
                  <a:uLnTx/>
                  <a:uFillTx/>
                  <a:latin typeface="Segoe UI"/>
                  <a:ea typeface="+mn-ea"/>
                  <a:cs typeface="+mn-cs"/>
                </a:rPr>
                <a:t>1</a:t>
              </a:r>
            </a:p>
          </p:txBody>
        </p:sp>
      </p:grpSp>
      <p:grpSp>
        <p:nvGrpSpPr>
          <p:cNvPr id="23" name="Group 22">
            <a:extLst>
              <a:ext uri="{FF2B5EF4-FFF2-40B4-BE49-F238E27FC236}">
                <a16:creationId xmlns:a16="http://schemas.microsoft.com/office/drawing/2014/main" id="{640867B6-0226-5436-7FA7-A1CA5DD4C838}"/>
              </a:ext>
            </a:extLst>
          </p:cNvPr>
          <p:cNvGrpSpPr/>
          <p:nvPr/>
        </p:nvGrpSpPr>
        <p:grpSpPr>
          <a:xfrm>
            <a:off x="4297372" y="3991703"/>
            <a:ext cx="3526972" cy="1016000"/>
            <a:chOff x="4297372" y="3991703"/>
            <a:chExt cx="3526972" cy="1016000"/>
          </a:xfrm>
        </p:grpSpPr>
        <p:sp>
          <p:nvSpPr>
            <p:cNvPr id="5" name="Rectangle 4">
              <a:extLst>
                <a:ext uri="{FF2B5EF4-FFF2-40B4-BE49-F238E27FC236}">
                  <a16:creationId xmlns:a16="http://schemas.microsoft.com/office/drawing/2014/main" id="{CEF37D24-8162-F6CF-AE96-4641C96305BB}"/>
                </a:ext>
              </a:extLst>
            </p:cNvPr>
            <p:cNvSpPr/>
            <p:nvPr/>
          </p:nvSpPr>
          <p:spPr>
            <a:xfrm>
              <a:off x="4297372" y="3991703"/>
              <a:ext cx="3526972" cy="1016000"/>
            </a:xfrm>
            <a:prstGeom prst="rect">
              <a:avLst/>
            </a:prstGeom>
            <a:solidFill>
              <a:schemeClr val="bg1"/>
            </a:solidFill>
            <a:ln>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rgbClr val="D2D8DC"/>
                  </a:solidFill>
                  <a:effectLst/>
                  <a:uLnTx/>
                  <a:uFillTx/>
                  <a:latin typeface="+mj-lt"/>
                  <a:ea typeface="+mn-ea"/>
                  <a:cs typeface="+mn-cs"/>
                </a:rPr>
                <a:t>Campaign C</a:t>
              </a:r>
              <a:r>
                <a:rPr lang="en-GB">
                  <a:solidFill>
                    <a:srgbClr val="D2D8DC"/>
                  </a:solidFill>
                  <a:latin typeface="+mj-lt"/>
                </a:rPr>
                <a:t>over</a:t>
              </a:r>
            </a:p>
            <a:p>
              <a:pPr lvl="2"/>
              <a:r>
                <a:rPr lang="en-GB">
                  <a:solidFill>
                    <a:srgbClr val="D2D8DC"/>
                  </a:solidFill>
                  <a:latin typeface="+mj-lt"/>
                </a:rPr>
                <a:t>Build &amp; Frequency</a:t>
              </a:r>
              <a:endParaRPr kumimoji="0" lang="en-GB" b="0" i="0" u="none" strike="noStrike" kern="1200" cap="none" spc="0" normalizeH="0" baseline="0" noProof="0">
                <a:ln>
                  <a:noFill/>
                </a:ln>
                <a:solidFill>
                  <a:srgbClr val="D2D8DC"/>
                </a:solidFill>
                <a:effectLst/>
                <a:uLnTx/>
                <a:uFillTx/>
                <a:latin typeface="+mj-lt"/>
                <a:ea typeface="+mn-ea"/>
                <a:cs typeface="+mn-cs"/>
              </a:endParaRPr>
            </a:p>
          </p:txBody>
        </p:sp>
        <p:sp>
          <p:nvSpPr>
            <p:cNvPr id="9" name="Oval 8">
              <a:extLst>
                <a:ext uri="{FF2B5EF4-FFF2-40B4-BE49-F238E27FC236}">
                  <a16:creationId xmlns:a16="http://schemas.microsoft.com/office/drawing/2014/main" id="{E0D462F4-AD5D-A0F9-4B1B-7AABF977B316}"/>
                </a:ext>
              </a:extLst>
            </p:cNvPr>
            <p:cNvSpPr/>
            <p:nvPr/>
          </p:nvSpPr>
          <p:spPr>
            <a:xfrm>
              <a:off x="4519183"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2D8DC"/>
                  </a:solidFill>
                  <a:effectLst/>
                  <a:uLnTx/>
                  <a:uFillTx/>
                  <a:latin typeface="Segoe UI"/>
                  <a:ea typeface="+mn-ea"/>
                  <a:cs typeface="+mn-cs"/>
                </a:rPr>
                <a:t>2</a:t>
              </a:r>
            </a:p>
          </p:txBody>
        </p:sp>
      </p:grpSp>
      <p:grpSp>
        <p:nvGrpSpPr>
          <p:cNvPr id="24" name="Group 23">
            <a:extLst>
              <a:ext uri="{FF2B5EF4-FFF2-40B4-BE49-F238E27FC236}">
                <a16:creationId xmlns:a16="http://schemas.microsoft.com/office/drawing/2014/main" id="{6ED2980C-E184-0967-B2F0-F961F0BCD2D9}"/>
              </a:ext>
            </a:extLst>
          </p:cNvPr>
          <p:cNvGrpSpPr/>
          <p:nvPr/>
        </p:nvGrpSpPr>
        <p:grpSpPr>
          <a:xfrm>
            <a:off x="7987378" y="3991703"/>
            <a:ext cx="3526972" cy="1016000"/>
            <a:chOff x="7987378" y="3991703"/>
            <a:chExt cx="3526972" cy="1016000"/>
          </a:xfrm>
        </p:grpSpPr>
        <p:sp>
          <p:nvSpPr>
            <p:cNvPr id="7" name="Rectangle 6">
              <a:extLst>
                <a:ext uri="{FF2B5EF4-FFF2-40B4-BE49-F238E27FC236}">
                  <a16:creationId xmlns:a16="http://schemas.microsoft.com/office/drawing/2014/main" id="{4F9CEB45-880C-08C2-D468-0D2E5558F0DE}"/>
                </a:ext>
              </a:extLst>
            </p:cNvPr>
            <p:cNvSpPr/>
            <p:nvPr/>
          </p:nvSpPr>
          <p:spPr>
            <a:xfrm>
              <a:off x="7987378" y="3991703"/>
              <a:ext cx="3526972" cy="1016000"/>
            </a:xfrm>
            <a:prstGeom prst="rect">
              <a:avLst/>
            </a:prstGeom>
            <a:solidFill>
              <a:schemeClr val="bg1"/>
            </a:solidFill>
            <a:ln>
              <a:solidFill>
                <a:srgbClr val="D2D8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a:r>
                <a:rPr kumimoji="0" lang="en-GB" b="0" i="0" u="none" strike="noStrike" kern="1200" cap="none" spc="0" normalizeH="0" baseline="0" noProof="0">
                  <a:ln>
                    <a:noFill/>
                  </a:ln>
                  <a:solidFill>
                    <a:srgbClr val="D2D8DC"/>
                  </a:solidFill>
                  <a:effectLst/>
                  <a:uLnTx/>
                  <a:uFillTx/>
                  <a:latin typeface="+mj-lt"/>
                  <a:ea typeface="+mn-ea"/>
                  <a:cs typeface="+mn-cs"/>
                </a:rPr>
                <a:t>Completed </a:t>
              </a:r>
            </a:p>
            <a:p>
              <a:pPr lvl="2"/>
              <a:r>
                <a:rPr lang="en-GB">
                  <a:solidFill>
                    <a:srgbClr val="D2D8DC"/>
                  </a:solidFill>
                  <a:latin typeface="+mj-lt"/>
                </a:rPr>
                <a:t>V</a:t>
              </a:r>
              <a:r>
                <a:rPr kumimoji="0" lang="en-GB" b="0" i="0" u="none" strike="noStrike" kern="1200" cap="none" spc="0" normalizeH="0" baseline="0" noProof="0" err="1">
                  <a:ln>
                    <a:noFill/>
                  </a:ln>
                  <a:solidFill>
                    <a:srgbClr val="D2D8DC"/>
                  </a:solidFill>
                  <a:effectLst/>
                  <a:uLnTx/>
                  <a:uFillTx/>
                  <a:latin typeface="+mj-lt"/>
                  <a:ea typeface="+mn-ea"/>
                  <a:cs typeface="+mn-cs"/>
                </a:rPr>
                <a:t>iews</a:t>
              </a:r>
              <a:endParaRPr kumimoji="0" lang="en-GB" b="0" i="0" u="none" strike="noStrike" kern="1200" cap="none" spc="0" normalizeH="0" baseline="0" noProof="0">
                <a:ln>
                  <a:noFill/>
                </a:ln>
                <a:solidFill>
                  <a:srgbClr val="D2D8DC"/>
                </a:solidFill>
                <a:effectLst/>
                <a:uLnTx/>
                <a:uFillTx/>
                <a:latin typeface="+mj-lt"/>
                <a:ea typeface="+mn-ea"/>
                <a:cs typeface="+mn-cs"/>
              </a:endParaRPr>
            </a:p>
          </p:txBody>
        </p:sp>
        <p:sp>
          <p:nvSpPr>
            <p:cNvPr id="11" name="Oval 10">
              <a:extLst>
                <a:ext uri="{FF2B5EF4-FFF2-40B4-BE49-F238E27FC236}">
                  <a16:creationId xmlns:a16="http://schemas.microsoft.com/office/drawing/2014/main" id="{76599DB5-D740-7D2B-CF5D-2EE17A728AB9}"/>
                </a:ext>
              </a:extLst>
            </p:cNvPr>
            <p:cNvSpPr/>
            <p:nvPr/>
          </p:nvSpPr>
          <p:spPr>
            <a:xfrm>
              <a:off x="8203970" y="4251343"/>
              <a:ext cx="487854" cy="496721"/>
            </a:xfrm>
            <a:prstGeom prst="ellipse">
              <a:avLst/>
            </a:prstGeom>
            <a:solidFill>
              <a:schemeClr val="bg1"/>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D2D8DC"/>
                  </a:solidFill>
                  <a:effectLst/>
                  <a:uLnTx/>
                  <a:uFillTx/>
                  <a:latin typeface="Segoe UI"/>
                  <a:ea typeface="+mn-ea"/>
                  <a:cs typeface="+mn-cs"/>
                </a:rPr>
                <a:t>3</a:t>
              </a:r>
            </a:p>
          </p:txBody>
        </p:sp>
      </p:grpSp>
      <p:pic>
        <p:nvPicPr>
          <p:cNvPr id="16" name="Graphic 15" descr="Users with solid fill">
            <a:extLst>
              <a:ext uri="{FF2B5EF4-FFF2-40B4-BE49-F238E27FC236}">
                <a16:creationId xmlns:a16="http://schemas.microsoft.com/office/drawing/2014/main" id="{C3209210-D1EE-BAEA-43EF-C08D7096FE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1984" y="2031261"/>
            <a:ext cx="1397739" cy="1397739"/>
          </a:xfrm>
          <a:prstGeom prst="rect">
            <a:avLst/>
          </a:prstGeom>
        </p:spPr>
      </p:pic>
      <p:pic>
        <p:nvPicPr>
          <p:cNvPr id="18" name="Graphic 17" descr="Exponential Graph with solid fill">
            <a:extLst>
              <a:ext uri="{FF2B5EF4-FFF2-40B4-BE49-F238E27FC236}">
                <a16:creationId xmlns:a16="http://schemas.microsoft.com/office/drawing/2014/main" id="{75F55CB0-7099-D7F6-A82B-FCBF010B6D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9901" y="2119173"/>
            <a:ext cx="1221915" cy="1221915"/>
          </a:xfrm>
          <a:prstGeom prst="rect">
            <a:avLst/>
          </a:prstGeom>
        </p:spPr>
      </p:pic>
      <p:pic>
        <p:nvPicPr>
          <p:cNvPr id="22" name="Graphic 21" descr="Stopwatch 75% with solid fill">
            <a:extLst>
              <a:ext uri="{FF2B5EF4-FFF2-40B4-BE49-F238E27FC236}">
                <a16:creationId xmlns:a16="http://schemas.microsoft.com/office/drawing/2014/main" id="{35D9B774-5ABD-F2BA-B590-5E07A78B9E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7819" y="2207085"/>
            <a:ext cx="1046090" cy="1046090"/>
          </a:xfrm>
          <a:prstGeom prst="rect">
            <a:avLst/>
          </a:prstGeom>
        </p:spPr>
      </p:pic>
    </p:spTree>
    <p:extLst>
      <p:ext uri="{BB962C8B-B14F-4D97-AF65-F5344CB8AC3E}">
        <p14:creationId xmlns:p14="http://schemas.microsoft.com/office/powerpoint/2010/main" val="281707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F9377A2-FCE6-1133-ED2F-6F8ED3901744}"/>
            </a:ext>
          </a:extLst>
        </p:cNvPr>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C550F18-A7CB-15E8-1004-0FFE2E50AF58}"/>
              </a:ext>
            </a:extLst>
          </p:cNvPr>
          <p:cNvGraphicFramePr>
            <a:graphicFrameLocks noChangeAspect="1"/>
          </p:cNvGraphicFramePr>
          <p:nvPr>
            <p:custDataLst>
              <p:tags r:id="rId1"/>
            </p:custDataLst>
            <p:extLst>
              <p:ext uri="{D42A27DB-BD31-4B8C-83A1-F6EECF244321}">
                <p14:modId xmlns:p14="http://schemas.microsoft.com/office/powerpoint/2010/main" val="2009791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4" name="Objekt 3" hidden="1">
                        <a:extLst>
                          <a:ext uri="{FF2B5EF4-FFF2-40B4-BE49-F238E27FC236}">
                            <a16:creationId xmlns:a16="http://schemas.microsoft.com/office/drawing/2014/main" id="{AC550F18-A7CB-15E8-1004-0FFE2E50AF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5AE52964-5367-332A-EAA3-C2EEEC3CCA70}"/>
              </a:ext>
            </a:extLst>
          </p:cNvPr>
          <p:cNvSpPr>
            <a:spLocks noGrp="1"/>
          </p:cNvSpPr>
          <p:nvPr>
            <p:ph type="title"/>
          </p:nvPr>
        </p:nvSpPr>
        <p:spPr>
          <a:xfrm>
            <a:off x="607367" y="292949"/>
            <a:ext cx="9008906" cy="1397739"/>
          </a:xfrm>
        </p:spPr>
        <p:txBody>
          <a:bodyPr vert="horz"/>
          <a:lstStyle/>
          <a:p>
            <a:r>
              <a:rPr lang="de-DE" dirty="0"/>
              <a:t>Planning in isolation – we know in this campaign example, a minimum of </a:t>
            </a:r>
            <a:r>
              <a:rPr lang="de-DE" dirty="0">
                <a:highlight>
                  <a:srgbClr val="FFFF00"/>
                </a:highlight>
              </a:rPr>
              <a:t>31m</a:t>
            </a:r>
            <a:r>
              <a:rPr lang="de-DE" dirty="0"/>
              <a:t> adults were reached (Vendor 1 delivery in isolation)</a:t>
            </a:r>
          </a:p>
        </p:txBody>
      </p:sp>
      <p:grpSp>
        <p:nvGrpSpPr>
          <p:cNvPr id="2" name="Group 1">
            <a:extLst>
              <a:ext uri="{FF2B5EF4-FFF2-40B4-BE49-F238E27FC236}">
                <a16:creationId xmlns:a16="http://schemas.microsoft.com/office/drawing/2014/main" id="{71912F39-64B7-5A1F-7E61-7C27FDBF1325}"/>
              </a:ext>
            </a:extLst>
          </p:cNvPr>
          <p:cNvGrpSpPr/>
          <p:nvPr/>
        </p:nvGrpSpPr>
        <p:grpSpPr>
          <a:xfrm>
            <a:off x="1676959" y="1962615"/>
            <a:ext cx="8838083" cy="4083314"/>
            <a:chOff x="607368" y="1962615"/>
            <a:chExt cx="8838083" cy="4083314"/>
          </a:xfrm>
        </p:grpSpPr>
        <p:sp>
          <p:nvSpPr>
            <p:cNvPr id="17" name="Rectangle: Rounded Corners 16">
              <a:extLst>
                <a:ext uri="{FF2B5EF4-FFF2-40B4-BE49-F238E27FC236}">
                  <a16:creationId xmlns:a16="http://schemas.microsoft.com/office/drawing/2014/main" id="{9D9D2DE4-A028-6868-F43F-DB2D311D08F4}"/>
                </a:ext>
              </a:extLst>
            </p:cNvPr>
            <p:cNvSpPr/>
            <p:nvPr/>
          </p:nvSpPr>
          <p:spPr>
            <a:xfrm>
              <a:off x="660903" y="3127362"/>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Reach </a:t>
              </a:r>
              <a:br>
                <a:rPr kumimoji="0" lang="en-GB" sz="1400" b="1" i="0" u="none" strike="noStrike" kern="1200" cap="none" spc="0" normalizeH="0" baseline="0" noProof="0">
                  <a:ln>
                    <a:noFill/>
                  </a:ln>
                  <a:solidFill>
                    <a:srgbClr val="1C3B51"/>
                  </a:solidFill>
                  <a:effectLst/>
                  <a:uLnTx/>
                  <a:uFillTx/>
                  <a:latin typeface="Segoe UI"/>
                  <a:ea typeface="+mn-ea"/>
                  <a:cs typeface="+mn-cs"/>
                </a:rPr>
              </a:br>
              <a:r>
                <a:rPr kumimoji="0" lang="en-GB" sz="1400" b="1" i="0" u="none" strike="noStrike" kern="1200" cap="none" spc="0" normalizeH="0" baseline="0" noProof="0">
                  <a:ln>
                    <a:noFill/>
                  </a:ln>
                  <a:solidFill>
                    <a:srgbClr val="1C3B51"/>
                  </a:solidFill>
                  <a:effectLst/>
                  <a:uLnTx/>
                  <a:uFillTx/>
                  <a:latin typeface="Segoe UI"/>
                  <a:ea typeface="+mn-ea"/>
                  <a:cs typeface="+mn-cs"/>
                </a:rPr>
                <a:t>(</a:t>
              </a:r>
              <a:r>
                <a:rPr lang="en-GB" sz="1400" b="1">
                  <a:solidFill>
                    <a:srgbClr val="1C3B51"/>
                  </a:solidFill>
                  <a:latin typeface="Segoe UI"/>
                </a:rPr>
                <a:t>inc. </a:t>
              </a:r>
              <a:r>
                <a:rPr kumimoji="0" lang="en-GB" sz="1400" b="1" i="0" u="none" strike="noStrike" kern="1200" cap="none" spc="0" normalizeH="0" baseline="0" noProof="0">
                  <a:ln>
                    <a:noFill/>
                  </a:ln>
                  <a:solidFill>
                    <a:srgbClr val="1C3B51"/>
                  </a:solidFill>
                  <a:effectLst/>
                  <a:uLnTx/>
                  <a:uFillTx/>
                  <a:latin typeface="Segoe UI"/>
                  <a:ea typeface="+mn-ea"/>
                  <a:cs typeface="+mn-cs"/>
                </a:rPr>
                <a:t>Duplicated Counts)</a:t>
              </a:r>
              <a:endParaRPr kumimoji="0" lang="en-GB" sz="1400" b="1" i="0" u="none" strike="noStrike" kern="1200" cap="none" spc="0" normalizeH="0" baseline="0" noProof="0">
                <a:ln>
                  <a:noFill/>
                </a:ln>
                <a:solidFill>
                  <a:srgbClr val="1C3B51"/>
                </a:solidFill>
                <a:effectLst/>
                <a:uLnTx/>
                <a:uFillTx/>
                <a:latin typeface="Segoe UI"/>
                <a:ea typeface="+mn-ea"/>
                <a:cs typeface="Segoe UI"/>
              </a:endParaRPr>
            </a:p>
          </p:txBody>
        </p:sp>
        <p:sp>
          <p:nvSpPr>
            <p:cNvPr id="18" name="Rectangle: Rounded Corners 17">
              <a:extLst>
                <a:ext uri="{FF2B5EF4-FFF2-40B4-BE49-F238E27FC236}">
                  <a16:creationId xmlns:a16="http://schemas.microsoft.com/office/drawing/2014/main" id="{D9D58E33-D4F5-F70E-AA4B-E0D30C415877}"/>
                </a:ext>
              </a:extLst>
            </p:cNvPr>
            <p:cNvSpPr/>
            <p:nvPr/>
          </p:nvSpPr>
          <p:spPr>
            <a:xfrm>
              <a:off x="3642100" y="3021611"/>
              <a:ext cx="1601790" cy="510121"/>
            </a:xfrm>
            <a:prstGeom prst="roundRect">
              <a:avLst>
                <a:gd name="adj" fmla="val 0"/>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1C3B51"/>
                  </a:solidFill>
                  <a:highlight>
                    <a:srgbClr val="FFFF00"/>
                  </a:highlight>
                  <a:latin typeface="Segoe UI"/>
                  <a:cs typeface="Segoe UI"/>
                </a:rPr>
                <a:t>31</a:t>
              </a: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m</a:t>
              </a:r>
            </a:p>
          </p:txBody>
        </p:sp>
        <p:sp>
          <p:nvSpPr>
            <p:cNvPr id="19" name="Rectangle: Rounded Corners 18">
              <a:extLst>
                <a:ext uri="{FF2B5EF4-FFF2-40B4-BE49-F238E27FC236}">
                  <a16:creationId xmlns:a16="http://schemas.microsoft.com/office/drawing/2014/main" id="{7ABC0A32-ABC5-62C5-6450-133DAA6621AF}"/>
                </a:ext>
              </a:extLst>
            </p:cNvPr>
            <p:cNvSpPr/>
            <p:nvPr/>
          </p:nvSpPr>
          <p:spPr>
            <a:xfrm>
              <a:off x="5525998" y="3021612"/>
              <a:ext cx="1601790" cy="510121"/>
            </a:xfrm>
            <a:prstGeom prst="roundRect">
              <a:avLst>
                <a:gd name="adj" fmla="val 0"/>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5.2m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endParaRPr>
            </a:p>
          </p:txBody>
        </p:sp>
        <p:sp>
          <p:nvSpPr>
            <p:cNvPr id="22" name="Rectangle: Rounded Corners 21">
              <a:extLst>
                <a:ext uri="{FF2B5EF4-FFF2-40B4-BE49-F238E27FC236}">
                  <a16:creationId xmlns:a16="http://schemas.microsoft.com/office/drawing/2014/main" id="{1AB6B09D-7BE8-AC97-5B99-5A5E8AB49E02}"/>
                </a:ext>
              </a:extLst>
            </p:cNvPr>
            <p:cNvSpPr/>
            <p:nvPr/>
          </p:nvSpPr>
          <p:spPr>
            <a:xfrm>
              <a:off x="7409896" y="3021612"/>
              <a:ext cx="1601790" cy="510121"/>
            </a:xfrm>
            <a:prstGeom prst="roundRect">
              <a:avLst>
                <a:gd name="adj" fmla="val 0"/>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13.5m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endParaRPr>
            </a:p>
          </p:txBody>
        </p:sp>
        <p:sp>
          <p:nvSpPr>
            <p:cNvPr id="23" name="Isosceles Triangle 22">
              <a:extLst>
                <a:ext uri="{FF2B5EF4-FFF2-40B4-BE49-F238E27FC236}">
                  <a16:creationId xmlns:a16="http://schemas.microsoft.com/office/drawing/2014/main" id="{4FD7A459-0783-90E9-956E-39460987C933}"/>
                </a:ext>
              </a:extLst>
            </p:cNvPr>
            <p:cNvSpPr/>
            <p:nvPr/>
          </p:nvSpPr>
          <p:spPr>
            <a:xfrm rot="5400000">
              <a:off x="3150376" y="3256650"/>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40" name="Rectangle: Rounded Corners 39">
              <a:extLst>
                <a:ext uri="{FF2B5EF4-FFF2-40B4-BE49-F238E27FC236}">
                  <a16:creationId xmlns:a16="http://schemas.microsoft.com/office/drawing/2014/main" id="{41C15034-3EAE-2162-3869-FF2E67743A30}"/>
                </a:ext>
              </a:extLst>
            </p:cNvPr>
            <p:cNvSpPr/>
            <p:nvPr/>
          </p:nvSpPr>
          <p:spPr>
            <a:xfrm>
              <a:off x="660903" y="3879314"/>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Impressions</a:t>
              </a:r>
              <a:endParaRPr kumimoji="0" lang="de-DE" sz="1400" b="1" i="0" u="none" strike="noStrike" kern="1200" cap="none" spc="0" normalizeH="0" baseline="0" noProof="0">
                <a:ln>
                  <a:noFill/>
                </a:ln>
                <a:solidFill>
                  <a:srgbClr val="1C3B51"/>
                </a:solidFill>
                <a:effectLst/>
                <a:uLnTx/>
                <a:uFillTx/>
                <a:latin typeface="Segoe UI"/>
                <a:ea typeface="+mn-ea"/>
                <a:cs typeface="+mn-cs"/>
              </a:endParaRPr>
            </a:p>
          </p:txBody>
        </p:sp>
        <p:sp>
          <p:nvSpPr>
            <p:cNvPr id="50" name="Rectangle: Rounded Corners 49">
              <a:extLst>
                <a:ext uri="{FF2B5EF4-FFF2-40B4-BE49-F238E27FC236}">
                  <a16:creationId xmlns:a16="http://schemas.microsoft.com/office/drawing/2014/main" id="{7E73054D-9671-4B55-ABC2-59649E894657}"/>
                </a:ext>
              </a:extLst>
            </p:cNvPr>
            <p:cNvSpPr/>
            <p:nvPr/>
          </p:nvSpPr>
          <p:spPr>
            <a:xfrm>
              <a:off x="3641427" y="3826439"/>
              <a:ext cx="1603137" cy="510121"/>
            </a:xfrm>
            <a:prstGeom prst="roundRect">
              <a:avLst>
                <a:gd name="adj" fmla="val 0"/>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3m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51" name="Rectangle: Rounded Corners 50">
              <a:extLst>
                <a:ext uri="{FF2B5EF4-FFF2-40B4-BE49-F238E27FC236}">
                  <a16:creationId xmlns:a16="http://schemas.microsoft.com/office/drawing/2014/main" id="{9C37E8A8-50AE-3465-6F64-FE2058B97AE2}"/>
                </a:ext>
              </a:extLst>
            </p:cNvPr>
            <p:cNvSpPr/>
            <p:nvPr/>
          </p:nvSpPr>
          <p:spPr>
            <a:xfrm>
              <a:off x="5525325" y="3826439"/>
              <a:ext cx="1603137" cy="510121"/>
            </a:xfrm>
            <a:prstGeom prst="roundRect">
              <a:avLst>
                <a:gd name="adj" fmla="val 0"/>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5.2m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endParaRPr>
            </a:p>
          </p:txBody>
        </p:sp>
        <p:sp>
          <p:nvSpPr>
            <p:cNvPr id="52" name="Rectangle: Rounded Corners 51">
              <a:extLst>
                <a:ext uri="{FF2B5EF4-FFF2-40B4-BE49-F238E27FC236}">
                  <a16:creationId xmlns:a16="http://schemas.microsoft.com/office/drawing/2014/main" id="{81A1B5A4-EB56-A50E-65D5-8014F51CA4FC}"/>
                </a:ext>
              </a:extLst>
            </p:cNvPr>
            <p:cNvSpPr/>
            <p:nvPr/>
          </p:nvSpPr>
          <p:spPr>
            <a:xfrm>
              <a:off x="7409223" y="3826439"/>
              <a:ext cx="1603137" cy="510121"/>
            </a:xfrm>
            <a:prstGeom prst="roundRect">
              <a:avLst>
                <a:gd name="adj" fmla="val 0"/>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25.0m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53" name="Isosceles Triangle 52">
              <a:extLst>
                <a:ext uri="{FF2B5EF4-FFF2-40B4-BE49-F238E27FC236}">
                  <a16:creationId xmlns:a16="http://schemas.microsoft.com/office/drawing/2014/main" id="{85C4085C-9C75-9E20-0D93-787F3512E78B}"/>
                </a:ext>
              </a:extLst>
            </p:cNvPr>
            <p:cNvSpPr/>
            <p:nvPr/>
          </p:nvSpPr>
          <p:spPr>
            <a:xfrm rot="5400000">
              <a:off x="3150376" y="4014002"/>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54" name="Rectangle: Rounded Corners 53">
              <a:extLst>
                <a:ext uri="{FF2B5EF4-FFF2-40B4-BE49-F238E27FC236}">
                  <a16:creationId xmlns:a16="http://schemas.microsoft.com/office/drawing/2014/main" id="{B475AD36-C764-58A3-A419-DCB1D1382872}"/>
                </a:ext>
              </a:extLst>
            </p:cNvPr>
            <p:cNvSpPr/>
            <p:nvPr/>
          </p:nvSpPr>
          <p:spPr>
            <a:xfrm>
              <a:off x="607368" y="1962615"/>
              <a:ext cx="8838083" cy="4083314"/>
            </a:xfrm>
            <a:prstGeom prst="roundRect">
              <a:avLst>
                <a:gd name="adj" fmla="val 0"/>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1C3B51"/>
                </a:solidFill>
                <a:effectLst/>
                <a:uLnTx/>
                <a:uFillTx/>
                <a:latin typeface="Segoe UI"/>
                <a:ea typeface="+mn-ea"/>
                <a:cs typeface="Segoe UI"/>
              </a:endParaRPr>
            </a:p>
          </p:txBody>
        </p:sp>
        <p:sp>
          <p:nvSpPr>
            <p:cNvPr id="55" name="Rectangle: Rounded Corners 54">
              <a:extLst>
                <a:ext uri="{FF2B5EF4-FFF2-40B4-BE49-F238E27FC236}">
                  <a16:creationId xmlns:a16="http://schemas.microsoft.com/office/drawing/2014/main" id="{B015B4E0-65D1-E99F-61A4-15C1346EAD25}"/>
                </a:ext>
              </a:extLst>
            </p:cNvPr>
            <p:cNvSpPr/>
            <p:nvPr/>
          </p:nvSpPr>
          <p:spPr>
            <a:xfrm>
              <a:off x="3641429" y="5422050"/>
              <a:ext cx="5370257" cy="510121"/>
            </a:xfrm>
            <a:prstGeom prst="roundRect">
              <a:avLst>
                <a:gd name="adj" fmla="val 0"/>
              </a:avLst>
            </a:prstGeom>
            <a:solidFill>
              <a:srgbClr val="D2D8D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1C3B51"/>
                  </a:solidFill>
                  <a:highlight>
                    <a:srgbClr val="FFFF00"/>
                  </a:highlight>
                  <a:latin typeface="Segoe UI"/>
                  <a:cs typeface="Segoe UI"/>
                </a:rPr>
                <a:t>11</a:t>
              </a:r>
              <a:r>
                <a:rPr kumimoji="0" lang="en-GB" sz="1400" b="1" i="0" u="none" strike="noStrike" kern="1200" cap="none" spc="0" normalizeH="0" baseline="0" noProof="0" dirty="0">
                  <a:ln>
                    <a:noFill/>
                  </a:ln>
                  <a:solidFill>
                    <a:srgbClr val="1C3B51"/>
                  </a:solidFill>
                  <a:effectLst/>
                  <a:uLnTx/>
                  <a:uFillTx/>
                  <a:latin typeface="Segoe UI"/>
                  <a:ea typeface="+mn-ea"/>
                  <a:cs typeface="Segoe UI"/>
                </a:rPr>
                <a:t> Weeks </a:t>
              </a:r>
              <a:r>
                <a:rPr kumimoji="0" lang="en-GB" sz="1400" i="0" u="none" strike="noStrike" kern="1200" cap="none" spc="0" normalizeH="0" baseline="0" noProof="0" dirty="0">
                  <a:ln>
                    <a:noFill/>
                  </a:ln>
                  <a:solidFill>
                    <a:srgbClr val="1C3B51"/>
                  </a:solidFill>
                  <a:effectLst/>
                  <a:uLnTx/>
                  <a:uFillTx/>
                  <a:latin typeface="Segoe UI"/>
                  <a:ea typeface="+mn-ea"/>
                  <a:cs typeface="Segoe UI"/>
                </a:rPr>
                <a:t>[Data from </a:t>
              </a:r>
              <a:r>
                <a:rPr lang="en-GB" sz="1400" dirty="0">
                  <a:solidFill>
                    <a:srgbClr val="1C3B51"/>
                  </a:solidFill>
                  <a:highlight>
                    <a:srgbClr val="FFFF00"/>
                  </a:highlight>
                  <a:latin typeface="Segoe UI"/>
                  <a:cs typeface="Segoe UI"/>
                </a:rPr>
                <a:t>date</a:t>
              </a:r>
              <a:r>
                <a:rPr kumimoji="0" lang="en-GB" sz="1400" i="0" u="none" strike="noStrike" kern="1200" cap="none" spc="0" normalizeH="0" baseline="0" noProof="0" dirty="0">
                  <a:ln>
                    <a:noFill/>
                  </a:ln>
                  <a:solidFill>
                    <a:srgbClr val="1C3B51"/>
                  </a:solidFill>
                  <a:effectLst/>
                  <a:highlight>
                    <a:srgbClr val="FFFF00"/>
                  </a:highlight>
                  <a:uLnTx/>
                  <a:uFillTx/>
                  <a:latin typeface="Segoe UI"/>
                  <a:ea typeface="+mn-ea"/>
                  <a:cs typeface="Segoe UI"/>
                </a:rPr>
                <a:t> to </a:t>
              </a:r>
              <a:r>
                <a:rPr lang="en-GB" sz="1400" dirty="0">
                  <a:solidFill>
                    <a:srgbClr val="1C3B51"/>
                  </a:solidFill>
                  <a:highlight>
                    <a:srgbClr val="FFFF00"/>
                  </a:highlight>
                  <a:latin typeface="Segoe UI"/>
                  <a:cs typeface="Segoe UI"/>
                </a:rPr>
                <a:t>date</a:t>
              </a:r>
              <a:r>
                <a:rPr lang="en-GB" sz="1400" dirty="0">
                  <a:solidFill>
                    <a:srgbClr val="1C3B51"/>
                  </a:solidFill>
                  <a:latin typeface="Segoe UI"/>
                  <a:cs typeface="Segoe UI"/>
                </a:rPr>
                <a:t>]</a:t>
              </a:r>
              <a:endParaRPr kumimoji="0" lang="en-GB" sz="1400" i="0" u="none" strike="noStrike" kern="1200" cap="none" spc="0" normalizeH="0" baseline="0" noProof="0" dirty="0">
                <a:ln>
                  <a:noFill/>
                </a:ln>
                <a:solidFill>
                  <a:srgbClr val="1C3B51"/>
                </a:solidFill>
                <a:effectLst/>
                <a:uLnTx/>
                <a:uFillTx/>
                <a:latin typeface="Segoe UI"/>
                <a:ea typeface="+mn-ea"/>
                <a:cs typeface="Segoe UI"/>
              </a:endParaRPr>
            </a:p>
          </p:txBody>
        </p:sp>
        <p:sp>
          <p:nvSpPr>
            <p:cNvPr id="60" name="Rectangle: Rounded Corners 59">
              <a:extLst>
                <a:ext uri="{FF2B5EF4-FFF2-40B4-BE49-F238E27FC236}">
                  <a16:creationId xmlns:a16="http://schemas.microsoft.com/office/drawing/2014/main" id="{2F4A65DC-F5FC-7108-29EB-FEE8C601DEEB}"/>
                </a:ext>
              </a:extLst>
            </p:cNvPr>
            <p:cNvSpPr/>
            <p:nvPr/>
          </p:nvSpPr>
          <p:spPr>
            <a:xfrm>
              <a:off x="660903" y="5474925"/>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Duration</a:t>
              </a:r>
              <a:endParaRPr kumimoji="0" lang="de-DE" sz="1400" b="1" i="0" u="none" strike="noStrike" kern="1200" cap="none" spc="0" normalizeH="0" baseline="0" noProof="0">
                <a:ln>
                  <a:noFill/>
                </a:ln>
                <a:solidFill>
                  <a:srgbClr val="1C3B51"/>
                </a:solidFill>
                <a:effectLst/>
                <a:uLnTx/>
                <a:uFillTx/>
                <a:latin typeface="Segoe UI"/>
                <a:ea typeface="+mn-ea"/>
                <a:cs typeface="+mn-cs"/>
              </a:endParaRPr>
            </a:p>
          </p:txBody>
        </p:sp>
        <p:sp>
          <p:nvSpPr>
            <p:cNvPr id="61" name="Isosceles Triangle 60">
              <a:extLst>
                <a:ext uri="{FF2B5EF4-FFF2-40B4-BE49-F238E27FC236}">
                  <a16:creationId xmlns:a16="http://schemas.microsoft.com/office/drawing/2014/main" id="{B3A460DD-E0D8-7248-2A5B-8DB8A27C58E5}"/>
                </a:ext>
              </a:extLst>
            </p:cNvPr>
            <p:cNvSpPr/>
            <p:nvPr/>
          </p:nvSpPr>
          <p:spPr>
            <a:xfrm rot="5400000">
              <a:off x="3150376" y="5609613"/>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62" name="Rectangle: Rounded Corners 61">
              <a:extLst>
                <a:ext uri="{FF2B5EF4-FFF2-40B4-BE49-F238E27FC236}">
                  <a16:creationId xmlns:a16="http://schemas.microsoft.com/office/drawing/2014/main" id="{30B8F917-52D3-93F9-1FE0-FFCD5F5236EE}"/>
                </a:ext>
              </a:extLst>
            </p:cNvPr>
            <p:cNvSpPr/>
            <p:nvPr/>
          </p:nvSpPr>
          <p:spPr>
            <a:xfrm>
              <a:off x="660902" y="4677119"/>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Average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Frequency</a:t>
              </a:r>
              <a:endParaRPr kumimoji="0" lang="de-DE" sz="1400" b="1" i="0" u="none" strike="noStrike" kern="1200" cap="none" spc="0" normalizeH="0" baseline="0" noProof="0">
                <a:ln>
                  <a:noFill/>
                </a:ln>
                <a:solidFill>
                  <a:srgbClr val="1C3B51"/>
                </a:solidFill>
                <a:effectLst/>
                <a:uLnTx/>
                <a:uFillTx/>
                <a:latin typeface="Segoe UI"/>
                <a:ea typeface="+mn-ea"/>
                <a:cs typeface="+mn-cs"/>
              </a:endParaRPr>
            </a:p>
          </p:txBody>
        </p:sp>
        <p:sp>
          <p:nvSpPr>
            <p:cNvPr id="63" name="Rectangle: Rounded Corners 62">
              <a:extLst>
                <a:ext uri="{FF2B5EF4-FFF2-40B4-BE49-F238E27FC236}">
                  <a16:creationId xmlns:a16="http://schemas.microsoft.com/office/drawing/2014/main" id="{321D6098-129E-12C1-79A0-0C6E4B644EF2}"/>
                </a:ext>
              </a:extLst>
            </p:cNvPr>
            <p:cNvSpPr/>
            <p:nvPr/>
          </p:nvSpPr>
          <p:spPr>
            <a:xfrm>
              <a:off x="3641427" y="4624244"/>
              <a:ext cx="1603137" cy="510121"/>
            </a:xfrm>
            <a:prstGeom prst="roundRect">
              <a:avLst>
                <a:gd name="adj" fmla="val 0"/>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4.99</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1024" name="Rectangle: Rounded Corners 1023">
              <a:extLst>
                <a:ext uri="{FF2B5EF4-FFF2-40B4-BE49-F238E27FC236}">
                  <a16:creationId xmlns:a16="http://schemas.microsoft.com/office/drawing/2014/main" id="{429912DA-7FA9-C75F-C849-43423CE16C2D}"/>
                </a:ext>
              </a:extLst>
            </p:cNvPr>
            <p:cNvSpPr/>
            <p:nvPr/>
          </p:nvSpPr>
          <p:spPr>
            <a:xfrm>
              <a:off x="5525325" y="4624244"/>
              <a:ext cx="1603137" cy="510121"/>
            </a:xfrm>
            <a:prstGeom prst="roundRect">
              <a:avLst>
                <a:gd name="adj" fmla="val 0"/>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1.07</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1025" name="Rectangle: Rounded Corners 1024">
              <a:extLst>
                <a:ext uri="{FF2B5EF4-FFF2-40B4-BE49-F238E27FC236}">
                  <a16:creationId xmlns:a16="http://schemas.microsoft.com/office/drawing/2014/main" id="{036A3848-74B1-74ED-59D9-7C3CFF25F19D}"/>
                </a:ext>
              </a:extLst>
            </p:cNvPr>
            <p:cNvSpPr/>
            <p:nvPr/>
          </p:nvSpPr>
          <p:spPr>
            <a:xfrm>
              <a:off x="7409223" y="4624244"/>
              <a:ext cx="1603137" cy="510121"/>
            </a:xfrm>
            <a:prstGeom prst="roundRect">
              <a:avLst>
                <a:gd name="adj" fmla="val 0"/>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1.94</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1027" name="Isosceles Triangle 1026">
              <a:extLst>
                <a:ext uri="{FF2B5EF4-FFF2-40B4-BE49-F238E27FC236}">
                  <a16:creationId xmlns:a16="http://schemas.microsoft.com/office/drawing/2014/main" id="{F16D14CD-77A0-948B-92E4-240103BA2752}"/>
                </a:ext>
              </a:extLst>
            </p:cNvPr>
            <p:cNvSpPr/>
            <p:nvPr/>
          </p:nvSpPr>
          <p:spPr>
            <a:xfrm rot="5400000">
              <a:off x="3150375" y="4811807"/>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5" name="Rectangle 4">
            <a:extLst>
              <a:ext uri="{FF2B5EF4-FFF2-40B4-BE49-F238E27FC236}">
                <a16:creationId xmlns:a16="http://schemas.microsoft.com/office/drawing/2014/main" id="{A22FB9CE-D033-8712-B36D-FED1EB9A3AE7}"/>
              </a:ext>
            </a:extLst>
          </p:cNvPr>
          <p:cNvSpPr/>
          <p:nvPr/>
        </p:nvSpPr>
        <p:spPr>
          <a:xfrm>
            <a:off x="4933741" y="2346290"/>
            <a:ext cx="1100294" cy="366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Vendor 1</a:t>
            </a:r>
          </a:p>
        </p:txBody>
      </p:sp>
      <p:sp>
        <p:nvSpPr>
          <p:cNvPr id="6" name="Rectangle 5">
            <a:extLst>
              <a:ext uri="{FF2B5EF4-FFF2-40B4-BE49-F238E27FC236}">
                <a16:creationId xmlns:a16="http://schemas.microsoft.com/office/drawing/2014/main" id="{014134D4-1F71-3F1D-CA86-DFD94FBCD8EE}"/>
              </a:ext>
            </a:extLst>
          </p:cNvPr>
          <p:cNvSpPr/>
          <p:nvPr/>
        </p:nvSpPr>
        <p:spPr>
          <a:xfrm>
            <a:off x="6829528" y="2346290"/>
            <a:ext cx="1100294" cy="366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Vendor 2</a:t>
            </a:r>
          </a:p>
        </p:txBody>
      </p:sp>
      <p:sp>
        <p:nvSpPr>
          <p:cNvPr id="8" name="Rectangle 7">
            <a:extLst>
              <a:ext uri="{FF2B5EF4-FFF2-40B4-BE49-F238E27FC236}">
                <a16:creationId xmlns:a16="http://schemas.microsoft.com/office/drawing/2014/main" id="{33A5E882-D18E-B1CC-6505-B6FAD2B56263}"/>
              </a:ext>
            </a:extLst>
          </p:cNvPr>
          <p:cNvSpPr/>
          <p:nvPr/>
        </p:nvSpPr>
        <p:spPr>
          <a:xfrm>
            <a:off x="8642141" y="2346290"/>
            <a:ext cx="1100294" cy="366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Vendor 3</a:t>
            </a:r>
          </a:p>
        </p:txBody>
      </p:sp>
      <p:sp>
        <p:nvSpPr>
          <p:cNvPr id="9" name="TextBox 8">
            <a:extLst>
              <a:ext uri="{FF2B5EF4-FFF2-40B4-BE49-F238E27FC236}">
                <a16:creationId xmlns:a16="http://schemas.microsoft.com/office/drawing/2014/main" id="{2F0839D7-8C41-5B91-078F-98A9825DD388}"/>
              </a:ext>
            </a:extLst>
          </p:cNvPr>
          <p:cNvSpPr txBox="1"/>
          <p:nvPr/>
        </p:nvSpPr>
        <p:spPr>
          <a:xfrm>
            <a:off x="12449174" y="1390650"/>
            <a:ext cx="2397793" cy="4524315"/>
          </a:xfrm>
          <a:prstGeom prst="rect">
            <a:avLst/>
          </a:prstGeom>
          <a:solidFill>
            <a:srgbClr val="FFFF00"/>
          </a:solidFill>
        </p:spPr>
        <p:txBody>
          <a:bodyPr wrap="square" rtlCol="0">
            <a:spAutoFit/>
          </a:bodyPr>
          <a:lstStyle/>
          <a:p>
            <a:pPr algn="l"/>
            <a:r>
              <a:rPr lang="en-GB" sz="2400" dirty="0">
                <a:latin typeface="+mn-lt"/>
              </a:rPr>
              <a:t>These are text boxes add in your campaign information, the Vendor 1, 2, 3 should be replaced with the Media Channel’s in your report e.g. Meta, YouTube or Linear TV</a:t>
            </a:r>
          </a:p>
        </p:txBody>
      </p:sp>
    </p:spTree>
    <p:extLst>
      <p:ext uri="{BB962C8B-B14F-4D97-AF65-F5344CB8AC3E}">
        <p14:creationId xmlns:p14="http://schemas.microsoft.com/office/powerpoint/2010/main" val="422754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8232266-F174-E154-FB30-4A85054D0BC8}"/>
            </a:ext>
          </a:extLst>
        </p:cNvPr>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8619D00-3122-093C-34DC-43F9D315E3A3}"/>
              </a:ext>
            </a:extLst>
          </p:cNvPr>
          <p:cNvGraphicFramePr>
            <a:graphicFrameLocks noChangeAspect="1"/>
          </p:cNvGraphicFramePr>
          <p:nvPr>
            <p:custDataLst>
              <p:tags r:id="rId1"/>
            </p:custDataLst>
            <p:extLst>
              <p:ext uri="{D42A27DB-BD31-4B8C-83A1-F6EECF244321}">
                <p14:modId xmlns:p14="http://schemas.microsoft.com/office/powerpoint/2010/main" val="1110601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4" name="Objekt 3" hidden="1">
                        <a:extLst>
                          <a:ext uri="{FF2B5EF4-FFF2-40B4-BE49-F238E27FC236}">
                            <a16:creationId xmlns:a16="http://schemas.microsoft.com/office/drawing/2014/main" id="{78619D00-3122-093C-34DC-43F9D315E3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24F317AF-37A7-0C03-AFDC-1819335E7F70}"/>
              </a:ext>
            </a:extLst>
          </p:cNvPr>
          <p:cNvSpPr>
            <a:spLocks noGrp="1"/>
          </p:cNvSpPr>
          <p:nvPr>
            <p:ph type="title"/>
          </p:nvPr>
        </p:nvSpPr>
        <p:spPr>
          <a:xfrm>
            <a:off x="607367" y="292949"/>
            <a:ext cx="9943402" cy="1397739"/>
          </a:xfrm>
        </p:spPr>
        <p:txBody>
          <a:bodyPr vert="horz"/>
          <a:lstStyle/>
          <a:p>
            <a:r>
              <a:rPr lang="de-DE" dirty="0"/>
              <a:t>But we don‘t know how many in total - we know this figure of </a:t>
            </a:r>
            <a:r>
              <a:rPr lang="de-DE" dirty="0">
                <a:highlight>
                  <a:srgbClr val="FFFF00"/>
                </a:highlight>
              </a:rPr>
              <a:t>49.7m</a:t>
            </a:r>
            <a:r>
              <a:rPr lang="de-DE" dirty="0"/>
              <a:t> includes duplication across the platforms, so how many adults did we reach with the campaign in total?</a:t>
            </a:r>
          </a:p>
        </p:txBody>
      </p:sp>
      <p:sp>
        <p:nvSpPr>
          <p:cNvPr id="17" name="Rectangle: Rounded Corners 16">
            <a:extLst>
              <a:ext uri="{FF2B5EF4-FFF2-40B4-BE49-F238E27FC236}">
                <a16:creationId xmlns:a16="http://schemas.microsoft.com/office/drawing/2014/main" id="{B24F303E-09BC-5246-282A-21199A101D71}"/>
              </a:ext>
            </a:extLst>
          </p:cNvPr>
          <p:cNvSpPr/>
          <p:nvPr/>
        </p:nvSpPr>
        <p:spPr>
          <a:xfrm>
            <a:off x="660903" y="3127362"/>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Reach </a:t>
            </a:r>
            <a:br>
              <a:rPr kumimoji="0" lang="en-GB" sz="1400" b="1" i="0" u="none" strike="noStrike" kern="1200" cap="none" spc="0" normalizeH="0" baseline="0" noProof="0">
                <a:ln>
                  <a:noFill/>
                </a:ln>
                <a:solidFill>
                  <a:srgbClr val="1C3B51"/>
                </a:solidFill>
                <a:effectLst/>
                <a:uLnTx/>
                <a:uFillTx/>
                <a:latin typeface="Segoe UI"/>
                <a:ea typeface="+mn-ea"/>
                <a:cs typeface="+mn-cs"/>
              </a:rPr>
            </a:br>
            <a:r>
              <a:rPr kumimoji="0" lang="en-GB" sz="1400" b="1" i="0" u="none" strike="noStrike" kern="1200" cap="none" spc="0" normalizeH="0" baseline="0" noProof="0">
                <a:ln>
                  <a:noFill/>
                </a:ln>
                <a:solidFill>
                  <a:srgbClr val="1C3B51"/>
                </a:solidFill>
                <a:effectLst/>
                <a:uLnTx/>
                <a:uFillTx/>
                <a:latin typeface="Segoe UI"/>
                <a:ea typeface="+mn-ea"/>
                <a:cs typeface="+mn-cs"/>
              </a:rPr>
              <a:t>(</a:t>
            </a:r>
            <a:r>
              <a:rPr lang="en-GB" sz="1400" b="1">
                <a:solidFill>
                  <a:srgbClr val="1C3B51"/>
                </a:solidFill>
                <a:latin typeface="Segoe UI"/>
              </a:rPr>
              <a:t>inc. </a:t>
            </a:r>
            <a:r>
              <a:rPr kumimoji="0" lang="en-GB" sz="1400" b="1" i="0" u="none" strike="noStrike" kern="1200" cap="none" spc="0" normalizeH="0" baseline="0" noProof="0">
                <a:ln>
                  <a:noFill/>
                </a:ln>
                <a:solidFill>
                  <a:srgbClr val="1C3B51"/>
                </a:solidFill>
                <a:effectLst/>
                <a:uLnTx/>
                <a:uFillTx/>
                <a:latin typeface="Segoe UI"/>
                <a:ea typeface="+mn-ea"/>
                <a:cs typeface="+mn-cs"/>
              </a:rPr>
              <a:t>Duplicated Counts)</a:t>
            </a:r>
            <a:endParaRPr kumimoji="0" lang="en-GB" sz="1400" b="1" i="0" u="none" strike="noStrike" kern="1200" cap="none" spc="0" normalizeH="0" baseline="0" noProof="0">
              <a:ln>
                <a:noFill/>
              </a:ln>
              <a:solidFill>
                <a:srgbClr val="1C3B51"/>
              </a:solidFill>
              <a:effectLst/>
              <a:uLnTx/>
              <a:uFillTx/>
              <a:latin typeface="Segoe UI"/>
              <a:ea typeface="+mn-ea"/>
              <a:cs typeface="Segoe UI"/>
            </a:endParaRPr>
          </a:p>
        </p:txBody>
      </p:sp>
      <p:sp>
        <p:nvSpPr>
          <p:cNvPr id="18" name="Rectangle: Rounded Corners 17">
            <a:extLst>
              <a:ext uri="{FF2B5EF4-FFF2-40B4-BE49-F238E27FC236}">
                <a16:creationId xmlns:a16="http://schemas.microsoft.com/office/drawing/2014/main" id="{DA759807-CEAB-9A2E-5BCA-61090E9CDFB8}"/>
              </a:ext>
            </a:extLst>
          </p:cNvPr>
          <p:cNvSpPr/>
          <p:nvPr/>
        </p:nvSpPr>
        <p:spPr>
          <a:xfrm>
            <a:off x="3641764" y="3021611"/>
            <a:ext cx="1603137" cy="510121"/>
          </a:xfrm>
          <a:prstGeom prst="roundRect">
            <a:avLst>
              <a:gd name="adj" fmla="val 0"/>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31.0m</a:t>
            </a:r>
          </a:p>
        </p:txBody>
      </p:sp>
      <p:sp>
        <p:nvSpPr>
          <p:cNvPr id="19" name="Rectangle: Rounded Corners 18">
            <a:extLst>
              <a:ext uri="{FF2B5EF4-FFF2-40B4-BE49-F238E27FC236}">
                <a16:creationId xmlns:a16="http://schemas.microsoft.com/office/drawing/2014/main" id="{3A76865F-F78C-0F97-B228-3AB31013A62B}"/>
              </a:ext>
            </a:extLst>
          </p:cNvPr>
          <p:cNvSpPr/>
          <p:nvPr/>
        </p:nvSpPr>
        <p:spPr>
          <a:xfrm>
            <a:off x="5525661" y="3021612"/>
            <a:ext cx="1601790" cy="510121"/>
          </a:xfrm>
          <a:prstGeom prst="roundRect">
            <a:avLst>
              <a:gd name="adj" fmla="val 0"/>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5.2m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endParaRPr>
          </a:p>
        </p:txBody>
      </p:sp>
      <p:sp>
        <p:nvSpPr>
          <p:cNvPr id="22" name="Rectangle: Rounded Corners 21">
            <a:extLst>
              <a:ext uri="{FF2B5EF4-FFF2-40B4-BE49-F238E27FC236}">
                <a16:creationId xmlns:a16="http://schemas.microsoft.com/office/drawing/2014/main" id="{764175C7-7F1D-E5A5-798E-3177FAD81F22}"/>
              </a:ext>
            </a:extLst>
          </p:cNvPr>
          <p:cNvSpPr/>
          <p:nvPr/>
        </p:nvSpPr>
        <p:spPr>
          <a:xfrm>
            <a:off x="7409896" y="3021612"/>
            <a:ext cx="1601790" cy="510121"/>
          </a:xfrm>
          <a:prstGeom prst="roundRect">
            <a:avLst>
              <a:gd name="adj" fmla="val 0"/>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13.5m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endParaRPr>
          </a:p>
        </p:txBody>
      </p:sp>
      <p:sp>
        <p:nvSpPr>
          <p:cNvPr id="23" name="Isosceles Triangle 22">
            <a:extLst>
              <a:ext uri="{FF2B5EF4-FFF2-40B4-BE49-F238E27FC236}">
                <a16:creationId xmlns:a16="http://schemas.microsoft.com/office/drawing/2014/main" id="{88D0C941-2BE8-0F7C-7227-7C8FABE2A48E}"/>
              </a:ext>
            </a:extLst>
          </p:cNvPr>
          <p:cNvSpPr/>
          <p:nvPr/>
        </p:nvSpPr>
        <p:spPr>
          <a:xfrm rot="5400000">
            <a:off x="3150376" y="3256650"/>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40" name="Rectangle: Rounded Corners 39">
            <a:extLst>
              <a:ext uri="{FF2B5EF4-FFF2-40B4-BE49-F238E27FC236}">
                <a16:creationId xmlns:a16="http://schemas.microsoft.com/office/drawing/2014/main" id="{39C946E9-80A0-6CE6-24C7-8036A7D8AE70}"/>
              </a:ext>
            </a:extLst>
          </p:cNvPr>
          <p:cNvSpPr/>
          <p:nvPr/>
        </p:nvSpPr>
        <p:spPr>
          <a:xfrm>
            <a:off x="660903" y="3879314"/>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Impressions</a:t>
            </a:r>
            <a:endParaRPr kumimoji="0" lang="de-DE" sz="1400" b="1" i="0" u="none" strike="noStrike" kern="1200" cap="none" spc="0" normalizeH="0" baseline="0" noProof="0">
              <a:ln>
                <a:noFill/>
              </a:ln>
              <a:solidFill>
                <a:srgbClr val="1C3B51"/>
              </a:solidFill>
              <a:effectLst/>
              <a:uLnTx/>
              <a:uFillTx/>
              <a:latin typeface="Segoe UI"/>
              <a:ea typeface="+mn-ea"/>
              <a:cs typeface="+mn-cs"/>
            </a:endParaRPr>
          </a:p>
        </p:txBody>
      </p:sp>
      <p:sp>
        <p:nvSpPr>
          <p:cNvPr id="50" name="Rectangle: Rounded Corners 49">
            <a:extLst>
              <a:ext uri="{FF2B5EF4-FFF2-40B4-BE49-F238E27FC236}">
                <a16:creationId xmlns:a16="http://schemas.microsoft.com/office/drawing/2014/main" id="{8E88D82B-5BDA-11BD-7674-57E492CCDB73}"/>
              </a:ext>
            </a:extLst>
          </p:cNvPr>
          <p:cNvSpPr/>
          <p:nvPr/>
        </p:nvSpPr>
        <p:spPr>
          <a:xfrm>
            <a:off x="3641764" y="3826439"/>
            <a:ext cx="1603137" cy="510121"/>
          </a:xfrm>
          <a:prstGeom prst="roundRect">
            <a:avLst>
              <a:gd name="adj" fmla="val 0"/>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147.3m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51" name="Rectangle: Rounded Corners 50">
            <a:extLst>
              <a:ext uri="{FF2B5EF4-FFF2-40B4-BE49-F238E27FC236}">
                <a16:creationId xmlns:a16="http://schemas.microsoft.com/office/drawing/2014/main" id="{A595C7DC-6175-E6A7-7F33-15FEFE4965B4}"/>
              </a:ext>
            </a:extLst>
          </p:cNvPr>
          <p:cNvSpPr/>
          <p:nvPr/>
        </p:nvSpPr>
        <p:spPr>
          <a:xfrm>
            <a:off x="5525661" y="3826439"/>
            <a:ext cx="1601790" cy="510121"/>
          </a:xfrm>
          <a:prstGeom prst="roundRect">
            <a:avLst>
              <a:gd name="adj" fmla="val 0"/>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5.2m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endParaRPr>
          </a:p>
        </p:txBody>
      </p:sp>
      <p:sp>
        <p:nvSpPr>
          <p:cNvPr id="52" name="Rectangle: Rounded Corners 51">
            <a:extLst>
              <a:ext uri="{FF2B5EF4-FFF2-40B4-BE49-F238E27FC236}">
                <a16:creationId xmlns:a16="http://schemas.microsoft.com/office/drawing/2014/main" id="{445CFCB2-D648-FF07-A351-D45D545A6093}"/>
              </a:ext>
            </a:extLst>
          </p:cNvPr>
          <p:cNvSpPr/>
          <p:nvPr/>
        </p:nvSpPr>
        <p:spPr>
          <a:xfrm>
            <a:off x="7409896" y="3826439"/>
            <a:ext cx="1601790" cy="510121"/>
          </a:xfrm>
          <a:prstGeom prst="roundRect">
            <a:avLst>
              <a:gd name="adj" fmla="val 0"/>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25.0m</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53" name="Isosceles Triangle 52">
            <a:extLst>
              <a:ext uri="{FF2B5EF4-FFF2-40B4-BE49-F238E27FC236}">
                <a16:creationId xmlns:a16="http://schemas.microsoft.com/office/drawing/2014/main" id="{77C69F30-6E8E-E4FF-013F-6EA6FC9DD0BA}"/>
              </a:ext>
            </a:extLst>
          </p:cNvPr>
          <p:cNvSpPr/>
          <p:nvPr/>
        </p:nvSpPr>
        <p:spPr>
          <a:xfrm rot="5400000">
            <a:off x="3150376" y="4014002"/>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54" name="Rectangle: Rounded Corners 53">
            <a:extLst>
              <a:ext uri="{FF2B5EF4-FFF2-40B4-BE49-F238E27FC236}">
                <a16:creationId xmlns:a16="http://schemas.microsoft.com/office/drawing/2014/main" id="{858FEF49-A32A-F099-C115-00F66BDD3903}"/>
              </a:ext>
            </a:extLst>
          </p:cNvPr>
          <p:cNvSpPr/>
          <p:nvPr/>
        </p:nvSpPr>
        <p:spPr>
          <a:xfrm>
            <a:off x="607368" y="1962615"/>
            <a:ext cx="10923730" cy="4083314"/>
          </a:xfrm>
          <a:prstGeom prst="roundRect">
            <a:avLst>
              <a:gd name="adj" fmla="val 0"/>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a:ln>
                <a:noFill/>
              </a:ln>
              <a:solidFill>
                <a:srgbClr val="1C3B51"/>
              </a:solidFill>
              <a:effectLst/>
              <a:uLnTx/>
              <a:uFillTx/>
              <a:latin typeface="Segoe UI"/>
              <a:ea typeface="+mn-ea"/>
              <a:cs typeface="Segoe UI"/>
            </a:endParaRPr>
          </a:p>
        </p:txBody>
      </p:sp>
      <p:sp>
        <p:nvSpPr>
          <p:cNvPr id="55" name="Rectangle: Rounded Corners 54">
            <a:extLst>
              <a:ext uri="{FF2B5EF4-FFF2-40B4-BE49-F238E27FC236}">
                <a16:creationId xmlns:a16="http://schemas.microsoft.com/office/drawing/2014/main" id="{667B6CA9-D4B6-9B3D-1CE7-299337F32884}"/>
              </a:ext>
            </a:extLst>
          </p:cNvPr>
          <p:cNvSpPr/>
          <p:nvPr/>
        </p:nvSpPr>
        <p:spPr>
          <a:xfrm>
            <a:off x="3641429" y="5422050"/>
            <a:ext cx="7254461" cy="510121"/>
          </a:xfrm>
          <a:prstGeom prst="roundRect">
            <a:avLst>
              <a:gd name="adj" fmla="val 0"/>
            </a:avLst>
          </a:prstGeom>
          <a:solidFill>
            <a:srgbClr val="D2D8D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defRPr/>
            </a:pPr>
            <a:r>
              <a:rPr lang="en-GB" sz="1400" b="1" dirty="0">
                <a:solidFill>
                  <a:srgbClr val="1C3B51"/>
                </a:solidFill>
                <a:highlight>
                  <a:srgbClr val="FFFF00"/>
                </a:highlight>
                <a:latin typeface="Segoe UI"/>
                <a:cs typeface="Segoe UI"/>
              </a:rPr>
              <a:t>11</a:t>
            </a:r>
            <a:r>
              <a:rPr kumimoji="0" lang="en-GB" sz="1400" b="1" i="0" u="none" strike="noStrike" kern="1200" cap="none" spc="0" normalizeH="0" baseline="0" noProof="0" dirty="0">
                <a:ln>
                  <a:noFill/>
                </a:ln>
                <a:solidFill>
                  <a:srgbClr val="1C3B51"/>
                </a:solidFill>
                <a:effectLst/>
                <a:uLnTx/>
                <a:uFillTx/>
                <a:latin typeface="Segoe UI"/>
                <a:ea typeface="+mn-ea"/>
                <a:cs typeface="Segoe UI"/>
              </a:rPr>
              <a:t> Weeks </a:t>
            </a:r>
            <a:r>
              <a:rPr kumimoji="0" lang="en-GB" sz="1400" i="0" u="none" strike="noStrike" kern="1200" cap="none" spc="0" normalizeH="0" baseline="0" noProof="0" dirty="0">
                <a:ln>
                  <a:noFill/>
                </a:ln>
                <a:solidFill>
                  <a:srgbClr val="1C3B51"/>
                </a:solidFill>
                <a:effectLst/>
                <a:uLnTx/>
                <a:uFillTx/>
                <a:latin typeface="Segoe UI"/>
                <a:ea typeface="+mn-ea"/>
                <a:cs typeface="Segoe UI"/>
              </a:rPr>
              <a:t>[Data from </a:t>
            </a:r>
            <a:r>
              <a:rPr lang="en-GB" sz="1400" dirty="0">
                <a:solidFill>
                  <a:srgbClr val="1C3B51"/>
                </a:solidFill>
                <a:highlight>
                  <a:srgbClr val="FFFF00"/>
                </a:highlight>
                <a:latin typeface="Segoe UI"/>
                <a:cs typeface="Segoe UI"/>
              </a:rPr>
              <a:t>date</a:t>
            </a:r>
            <a:r>
              <a:rPr kumimoji="0" lang="en-GB" sz="1400" i="0" u="none" strike="noStrike" kern="1200" cap="none" spc="0" normalizeH="0" baseline="0" noProof="0" dirty="0">
                <a:ln>
                  <a:noFill/>
                </a:ln>
                <a:solidFill>
                  <a:srgbClr val="1C3B51"/>
                </a:solidFill>
                <a:effectLst/>
                <a:highlight>
                  <a:srgbClr val="FFFF00"/>
                </a:highlight>
                <a:uLnTx/>
                <a:uFillTx/>
                <a:latin typeface="Segoe UI"/>
                <a:ea typeface="+mn-ea"/>
                <a:cs typeface="Segoe UI"/>
              </a:rPr>
              <a:t> to </a:t>
            </a:r>
            <a:r>
              <a:rPr lang="en-GB" sz="1400" dirty="0">
                <a:solidFill>
                  <a:srgbClr val="1C3B51"/>
                </a:solidFill>
                <a:highlight>
                  <a:srgbClr val="FFFF00"/>
                </a:highlight>
                <a:latin typeface="Segoe UI"/>
                <a:cs typeface="Segoe UI"/>
              </a:rPr>
              <a:t>date</a:t>
            </a:r>
            <a:r>
              <a:rPr lang="en-GB" sz="1400" dirty="0">
                <a:solidFill>
                  <a:srgbClr val="1C3B51"/>
                </a:solidFill>
                <a:latin typeface="Segoe UI"/>
                <a:cs typeface="Segoe UI"/>
              </a:rPr>
              <a:t>]</a:t>
            </a:r>
            <a:endParaRPr kumimoji="0" lang="en-GB" sz="1400" i="0" u="none" strike="noStrike" kern="1200" cap="none" spc="0" normalizeH="0" baseline="0" noProof="0" dirty="0">
              <a:ln>
                <a:noFill/>
              </a:ln>
              <a:solidFill>
                <a:srgbClr val="1C3B51"/>
              </a:solidFill>
              <a:effectLst/>
              <a:uLnTx/>
              <a:uFillTx/>
              <a:latin typeface="Segoe UI"/>
              <a:ea typeface="+mn-ea"/>
              <a:cs typeface="Segoe UI"/>
            </a:endParaRPr>
          </a:p>
        </p:txBody>
      </p:sp>
      <p:sp>
        <p:nvSpPr>
          <p:cNvPr id="60" name="Rectangle: Rounded Corners 59">
            <a:extLst>
              <a:ext uri="{FF2B5EF4-FFF2-40B4-BE49-F238E27FC236}">
                <a16:creationId xmlns:a16="http://schemas.microsoft.com/office/drawing/2014/main" id="{4FDFDB13-D974-EC97-C173-D516B9F34DD7}"/>
              </a:ext>
            </a:extLst>
          </p:cNvPr>
          <p:cNvSpPr/>
          <p:nvPr/>
        </p:nvSpPr>
        <p:spPr>
          <a:xfrm>
            <a:off x="660903" y="5474925"/>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Duration</a:t>
            </a:r>
            <a:endParaRPr kumimoji="0" lang="de-DE" sz="1400" b="1" i="0" u="none" strike="noStrike" kern="1200" cap="none" spc="0" normalizeH="0" baseline="0" noProof="0">
              <a:ln>
                <a:noFill/>
              </a:ln>
              <a:solidFill>
                <a:srgbClr val="1C3B51"/>
              </a:solidFill>
              <a:effectLst/>
              <a:uLnTx/>
              <a:uFillTx/>
              <a:latin typeface="Segoe UI"/>
              <a:ea typeface="+mn-ea"/>
              <a:cs typeface="+mn-cs"/>
            </a:endParaRPr>
          </a:p>
        </p:txBody>
      </p:sp>
      <p:sp>
        <p:nvSpPr>
          <p:cNvPr id="61" name="Isosceles Triangle 60">
            <a:extLst>
              <a:ext uri="{FF2B5EF4-FFF2-40B4-BE49-F238E27FC236}">
                <a16:creationId xmlns:a16="http://schemas.microsoft.com/office/drawing/2014/main" id="{7B038EF5-10E2-9514-A779-B4432B7789F3}"/>
              </a:ext>
            </a:extLst>
          </p:cNvPr>
          <p:cNvSpPr/>
          <p:nvPr/>
        </p:nvSpPr>
        <p:spPr>
          <a:xfrm rot="5400000">
            <a:off x="3150376" y="5609613"/>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62" name="Rectangle: Rounded Corners 61">
            <a:extLst>
              <a:ext uri="{FF2B5EF4-FFF2-40B4-BE49-F238E27FC236}">
                <a16:creationId xmlns:a16="http://schemas.microsoft.com/office/drawing/2014/main" id="{08FEC87C-2898-08B7-3525-40482130D994}"/>
              </a:ext>
            </a:extLst>
          </p:cNvPr>
          <p:cNvSpPr/>
          <p:nvPr/>
        </p:nvSpPr>
        <p:spPr>
          <a:xfrm>
            <a:off x="660902" y="4677119"/>
            <a:ext cx="2457384" cy="404371"/>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Average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C3B51"/>
                </a:solidFill>
                <a:effectLst/>
                <a:uLnTx/>
                <a:uFillTx/>
                <a:latin typeface="Segoe UI"/>
                <a:ea typeface="+mn-ea"/>
                <a:cs typeface="+mn-cs"/>
              </a:rPr>
              <a:t>Frequency</a:t>
            </a:r>
            <a:endParaRPr kumimoji="0" lang="de-DE" sz="1400" b="1" i="0" u="none" strike="noStrike" kern="1200" cap="none" spc="0" normalizeH="0" baseline="0" noProof="0">
              <a:ln>
                <a:noFill/>
              </a:ln>
              <a:solidFill>
                <a:srgbClr val="1C3B51"/>
              </a:solidFill>
              <a:effectLst/>
              <a:uLnTx/>
              <a:uFillTx/>
              <a:latin typeface="Segoe UI"/>
              <a:ea typeface="+mn-ea"/>
              <a:cs typeface="+mn-cs"/>
            </a:endParaRPr>
          </a:p>
        </p:txBody>
      </p:sp>
      <p:sp>
        <p:nvSpPr>
          <p:cNvPr id="63" name="Rectangle: Rounded Corners 62">
            <a:extLst>
              <a:ext uri="{FF2B5EF4-FFF2-40B4-BE49-F238E27FC236}">
                <a16:creationId xmlns:a16="http://schemas.microsoft.com/office/drawing/2014/main" id="{35A89F60-996F-BE5E-2661-B6725A5713FA}"/>
              </a:ext>
            </a:extLst>
          </p:cNvPr>
          <p:cNvSpPr/>
          <p:nvPr/>
        </p:nvSpPr>
        <p:spPr>
          <a:xfrm>
            <a:off x="3641764" y="4624244"/>
            <a:ext cx="1603137" cy="510121"/>
          </a:xfrm>
          <a:prstGeom prst="roundRect">
            <a:avLst>
              <a:gd name="adj" fmla="val 0"/>
            </a:avLst>
          </a:prstGeom>
          <a:solidFill>
            <a:srgbClr val="FFF4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4.99</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1024" name="Rectangle: Rounded Corners 1023">
            <a:extLst>
              <a:ext uri="{FF2B5EF4-FFF2-40B4-BE49-F238E27FC236}">
                <a16:creationId xmlns:a16="http://schemas.microsoft.com/office/drawing/2014/main" id="{66047BAA-3E48-ED96-5BDF-B75BB7F55DA6}"/>
              </a:ext>
            </a:extLst>
          </p:cNvPr>
          <p:cNvSpPr/>
          <p:nvPr/>
        </p:nvSpPr>
        <p:spPr>
          <a:xfrm>
            <a:off x="5525661" y="4624244"/>
            <a:ext cx="1601790" cy="510121"/>
          </a:xfrm>
          <a:prstGeom prst="roundRect">
            <a:avLst>
              <a:gd name="adj" fmla="val 0"/>
            </a:avLst>
          </a:prstGeom>
          <a:solidFill>
            <a:srgbClr val="CCE0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1.07</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1025" name="Rectangle: Rounded Corners 1024">
            <a:extLst>
              <a:ext uri="{FF2B5EF4-FFF2-40B4-BE49-F238E27FC236}">
                <a16:creationId xmlns:a16="http://schemas.microsoft.com/office/drawing/2014/main" id="{62DD6ACE-1189-D804-7CA6-0BD3F2C55193}"/>
              </a:ext>
            </a:extLst>
          </p:cNvPr>
          <p:cNvSpPr/>
          <p:nvPr/>
        </p:nvSpPr>
        <p:spPr>
          <a:xfrm>
            <a:off x="7409896" y="4624244"/>
            <a:ext cx="1601790" cy="510121"/>
          </a:xfrm>
          <a:prstGeom prst="roundRect">
            <a:avLst>
              <a:gd name="adj" fmla="val 0"/>
            </a:avLst>
          </a:prstGeom>
          <a:solidFill>
            <a:srgbClr val="EDCFD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1.94</a:t>
            </a:r>
            <a:endPar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endParaRPr>
          </a:p>
        </p:txBody>
      </p:sp>
      <p:sp>
        <p:nvSpPr>
          <p:cNvPr id="1027" name="Isosceles Triangle 1026">
            <a:extLst>
              <a:ext uri="{FF2B5EF4-FFF2-40B4-BE49-F238E27FC236}">
                <a16:creationId xmlns:a16="http://schemas.microsoft.com/office/drawing/2014/main" id="{09A40C2F-794B-47E1-D089-D2D268F89961}"/>
              </a:ext>
            </a:extLst>
          </p:cNvPr>
          <p:cNvSpPr/>
          <p:nvPr/>
        </p:nvSpPr>
        <p:spPr>
          <a:xfrm rot="5400000">
            <a:off x="3150375" y="4811807"/>
            <a:ext cx="351416" cy="13499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1028" name="Rectangle: Rounded Corners 1027">
            <a:extLst>
              <a:ext uri="{FF2B5EF4-FFF2-40B4-BE49-F238E27FC236}">
                <a16:creationId xmlns:a16="http://schemas.microsoft.com/office/drawing/2014/main" id="{428DA131-3C5D-2A5E-D78A-A5255F4954D9}"/>
              </a:ext>
            </a:extLst>
          </p:cNvPr>
          <p:cNvSpPr/>
          <p:nvPr/>
        </p:nvSpPr>
        <p:spPr>
          <a:xfrm>
            <a:off x="9294100" y="3028634"/>
            <a:ext cx="1601790" cy="510121"/>
          </a:xfrm>
          <a:prstGeom prst="roundRect">
            <a:avLst>
              <a:gd name="adj" fmla="val 0"/>
            </a:avLst>
          </a:prstGeom>
          <a:solidFill>
            <a:srgbClr val="D2D8D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1C3B51"/>
                </a:solidFill>
                <a:highlight>
                  <a:srgbClr val="FFFF00"/>
                </a:highlight>
                <a:latin typeface="Segoe UI"/>
                <a:cs typeface="Segoe UI"/>
              </a:rPr>
              <a:t>49.7</a:t>
            </a:r>
            <a:r>
              <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Segoe UI"/>
              </a:rPr>
              <a:t>m</a:t>
            </a:r>
          </a:p>
        </p:txBody>
      </p:sp>
      <p:sp>
        <p:nvSpPr>
          <p:cNvPr id="1030" name="Rectangle: Rounded Corners 1029">
            <a:extLst>
              <a:ext uri="{FF2B5EF4-FFF2-40B4-BE49-F238E27FC236}">
                <a16:creationId xmlns:a16="http://schemas.microsoft.com/office/drawing/2014/main" id="{4B5CAC3D-DFD3-67BC-8546-B1E4014CDE8F}"/>
              </a:ext>
            </a:extLst>
          </p:cNvPr>
          <p:cNvSpPr/>
          <p:nvPr/>
        </p:nvSpPr>
        <p:spPr>
          <a:xfrm>
            <a:off x="9293120" y="3826439"/>
            <a:ext cx="1603137" cy="510121"/>
          </a:xfrm>
          <a:prstGeom prst="roundRect">
            <a:avLst>
              <a:gd name="adj" fmla="val 0"/>
            </a:avLst>
          </a:prstGeom>
          <a:solidFill>
            <a:srgbClr val="D2D8D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1C3B51"/>
                </a:solidFill>
                <a:highlight>
                  <a:srgbClr val="FFFF00"/>
                </a:highlight>
                <a:latin typeface="Segoe UI"/>
              </a:rPr>
              <a:t>177.5</a:t>
            </a:r>
            <a:r>
              <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m</a:t>
            </a:r>
          </a:p>
        </p:txBody>
      </p:sp>
      <p:sp>
        <p:nvSpPr>
          <p:cNvPr id="1031" name="Rectangle: Rounded Corners 1030">
            <a:extLst>
              <a:ext uri="{FF2B5EF4-FFF2-40B4-BE49-F238E27FC236}">
                <a16:creationId xmlns:a16="http://schemas.microsoft.com/office/drawing/2014/main" id="{6A35237F-76CF-C253-1CF7-B33BB8866F1A}"/>
              </a:ext>
            </a:extLst>
          </p:cNvPr>
          <p:cNvSpPr/>
          <p:nvPr/>
        </p:nvSpPr>
        <p:spPr>
          <a:xfrm>
            <a:off x="9293120" y="4624244"/>
            <a:ext cx="1603137" cy="510121"/>
          </a:xfrm>
          <a:prstGeom prst="roundRect">
            <a:avLst>
              <a:gd name="adj" fmla="val 0"/>
            </a:avLst>
          </a:prstGeom>
          <a:solidFill>
            <a:srgbClr val="D2D8D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1C3B51"/>
                </a:solidFill>
                <a:effectLst/>
                <a:highlight>
                  <a:srgbClr val="FFFF00"/>
                </a:highlight>
                <a:uLnTx/>
                <a:uFillTx/>
                <a:latin typeface="Segoe UI"/>
                <a:ea typeface="+mn-ea"/>
                <a:cs typeface="+mn-cs"/>
              </a:rPr>
              <a:t>4.64</a:t>
            </a:r>
          </a:p>
        </p:txBody>
      </p:sp>
      <p:sp>
        <p:nvSpPr>
          <p:cNvPr id="1032" name="Rectangle: Rounded Corners 1031">
            <a:extLst>
              <a:ext uri="{FF2B5EF4-FFF2-40B4-BE49-F238E27FC236}">
                <a16:creationId xmlns:a16="http://schemas.microsoft.com/office/drawing/2014/main" id="{75A4BE5B-CCE9-F66F-7BB1-5FD2E023FDA8}"/>
              </a:ext>
            </a:extLst>
          </p:cNvPr>
          <p:cNvSpPr/>
          <p:nvPr/>
        </p:nvSpPr>
        <p:spPr>
          <a:xfrm>
            <a:off x="9283090" y="2204466"/>
            <a:ext cx="1612800" cy="657619"/>
          </a:xfrm>
          <a:prstGeom prst="roundRect">
            <a:avLst>
              <a:gd name="adj" fmla="val 15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srgbClr val="1C3B51"/>
                </a:solidFill>
                <a:effectLst/>
                <a:uLnTx/>
                <a:uFillTx/>
                <a:latin typeface="Segoe UI"/>
                <a:ea typeface="+mn-ea"/>
                <a:cs typeface="+mn-cs"/>
              </a:rPr>
              <a:t>TOTAL</a:t>
            </a:r>
            <a:endParaRPr kumimoji="0" lang="en-GB" sz="1800" b="1" u="none" strike="noStrike" kern="1200" cap="none" spc="0" normalizeH="0" baseline="0" noProof="0">
              <a:ln>
                <a:noFill/>
              </a:ln>
              <a:solidFill>
                <a:srgbClr val="1C3B51"/>
              </a:solidFill>
              <a:effectLst/>
              <a:uLnTx/>
              <a:uFillTx/>
              <a:latin typeface="Segoe UI"/>
              <a:ea typeface="+mn-ea"/>
              <a:cs typeface="+mn-cs"/>
            </a:endParaRPr>
          </a:p>
        </p:txBody>
      </p:sp>
      <p:sp>
        <p:nvSpPr>
          <p:cNvPr id="2" name="TextBox 7">
            <a:extLst>
              <a:ext uri="{FF2B5EF4-FFF2-40B4-BE49-F238E27FC236}">
                <a16:creationId xmlns:a16="http://schemas.microsoft.com/office/drawing/2014/main" id="{66C59381-672B-ABE8-0119-6E8CC07C3DA3}"/>
              </a:ext>
            </a:extLst>
          </p:cNvPr>
          <p:cNvSpPr txBox="1"/>
          <p:nvPr/>
        </p:nvSpPr>
        <p:spPr>
          <a:xfrm>
            <a:off x="5079112" y="2825601"/>
            <a:ext cx="77229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800" b="1">
                <a:solidFill>
                  <a:schemeClr val="accent2"/>
                </a:solidFill>
                <a:latin typeface="+mn-lt"/>
              </a:rPr>
              <a:t>+</a:t>
            </a:r>
          </a:p>
        </p:txBody>
      </p:sp>
      <p:sp>
        <p:nvSpPr>
          <p:cNvPr id="3" name="TextBox 8">
            <a:extLst>
              <a:ext uri="{FF2B5EF4-FFF2-40B4-BE49-F238E27FC236}">
                <a16:creationId xmlns:a16="http://schemas.microsoft.com/office/drawing/2014/main" id="{575F1730-3D19-6712-8983-22023F3198BD}"/>
              </a:ext>
            </a:extLst>
          </p:cNvPr>
          <p:cNvSpPr txBox="1"/>
          <p:nvPr/>
        </p:nvSpPr>
        <p:spPr>
          <a:xfrm>
            <a:off x="6964593" y="2844406"/>
            <a:ext cx="77229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800" b="1">
                <a:solidFill>
                  <a:schemeClr val="accent2"/>
                </a:solidFill>
                <a:latin typeface="+mn-lt"/>
              </a:rPr>
              <a:t>+</a:t>
            </a:r>
          </a:p>
        </p:txBody>
      </p:sp>
      <p:sp>
        <p:nvSpPr>
          <p:cNvPr id="5" name="TextBox 9">
            <a:extLst>
              <a:ext uri="{FF2B5EF4-FFF2-40B4-BE49-F238E27FC236}">
                <a16:creationId xmlns:a16="http://schemas.microsoft.com/office/drawing/2014/main" id="{42F2228F-4C7D-437C-254A-2EB39B7C83F3}"/>
              </a:ext>
            </a:extLst>
          </p:cNvPr>
          <p:cNvSpPr txBox="1"/>
          <p:nvPr/>
        </p:nvSpPr>
        <p:spPr>
          <a:xfrm>
            <a:off x="8850074" y="2844406"/>
            <a:ext cx="77229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800" b="1">
                <a:solidFill>
                  <a:schemeClr val="accent2"/>
                </a:solidFill>
              </a:rPr>
              <a:t>=</a:t>
            </a:r>
            <a:endParaRPr lang="en-GB" sz="4800" b="1">
              <a:solidFill>
                <a:schemeClr val="accent2"/>
              </a:solidFill>
              <a:latin typeface="+mn-lt"/>
            </a:endParaRPr>
          </a:p>
        </p:txBody>
      </p:sp>
      <p:sp>
        <p:nvSpPr>
          <p:cNvPr id="8" name="Rectangle 7">
            <a:extLst>
              <a:ext uri="{FF2B5EF4-FFF2-40B4-BE49-F238E27FC236}">
                <a16:creationId xmlns:a16="http://schemas.microsoft.com/office/drawing/2014/main" id="{582D0300-7D98-9B57-4649-7F5F5331FFCC}"/>
              </a:ext>
            </a:extLst>
          </p:cNvPr>
          <p:cNvSpPr/>
          <p:nvPr/>
        </p:nvSpPr>
        <p:spPr>
          <a:xfrm>
            <a:off x="3839188" y="2373338"/>
            <a:ext cx="1100294" cy="366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Vendor 1</a:t>
            </a:r>
          </a:p>
        </p:txBody>
      </p:sp>
      <p:sp>
        <p:nvSpPr>
          <p:cNvPr id="9" name="Rectangle 8">
            <a:extLst>
              <a:ext uri="{FF2B5EF4-FFF2-40B4-BE49-F238E27FC236}">
                <a16:creationId xmlns:a16="http://schemas.microsoft.com/office/drawing/2014/main" id="{B8E72482-0A44-9A09-E3EF-BC900A7B6EE6}"/>
              </a:ext>
            </a:extLst>
          </p:cNvPr>
          <p:cNvSpPr/>
          <p:nvPr/>
        </p:nvSpPr>
        <p:spPr>
          <a:xfrm>
            <a:off x="5734975" y="2373338"/>
            <a:ext cx="1100294" cy="366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Vendor 2</a:t>
            </a:r>
          </a:p>
        </p:txBody>
      </p:sp>
      <p:sp>
        <p:nvSpPr>
          <p:cNvPr id="10" name="Rectangle 9">
            <a:extLst>
              <a:ext uri="{FF2B5EF4-FFF2-40B4-BE49-F238E27FC236}">
                <a16:creationId xmlns:a16="http://schemas.microsoft.com/office/drawing/2014/main" id="{7784F462-A6CB-7003-EC8C-2C826AA99385}"/>
              </a:ext>
            </a:extLst>
          </p:cNvPr>
          <p:cNvSpPr/>
          <p:nvPr/>
        </p:nvSpPr>
        <p:spPr>
          <a:xfrm>
            <a:off x="7547588" y="2373338"/>
            <a:ext cx="1100294" cy="3667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Vendor 3</a:t>
            </a:r>
          </a:p>
        </p:txBody>
      </p:sp>
      <p:sp>
        <p:nvSpPr>
          <p:cNvPr id="11" name="TextBox 10">
            <a:extLst>
              <a:ext uri="{FF2B5EF4-FFF2-40B4-BE49-F238E27FC236}">
                <a16:creationId xmlns:a16="http://schemas.microsoft.com/office/drawing/2014/main" id="{F2F63F12-3286-AB07-9602-2C5A5B693932}"/>
              </a:ext>
            </a:extLst>
          </p:cNvPr>
          <p:cNvSpPr txBox="1"/>
          <p:nvPr/>
        </p:nvSpPr>
        <p:spPr>
          <a:xfrm>
            <a:off x="12449175" y="1390650"/>
            <a:ext cx="2145130" cy="1200329"/>
          </a:xfrm>
          <a:prstGeom prst="rect">
            <a:avLst/>
          </a:prstGeom>
          <a:solidFill>
            <a:srgbClr val="FFFF00"/>
          </a:solidFill>
        </p:spPr>
        <p:txBody>
          <a:bodyPr wrap="square" rtlCol="0">
            <a:spAutoFit/>
          </a:bodyPr>
          <a:lstStyle/>
          <a:p>
            <a:pPr algn="l"/>
            <a:r>
              <a:rPr lang="en-GB" sz="1200" dirty="0">
                <a:latin typeface="+mn-lt"/>
              </a:rPr>
              <a:t>These are text boxes add in your campaign information, the Vendor 1, 2, 3 should be replaced with the Media Channel’s in your report e.g. Meta, YouTube or Linear TV</a:t>
            </a:r>
          </a:p>
        </p:txBody>
      </p:sp>
      <p:sp>
        <p:nvSpPr>
          <p:cNvPr id="12" name="TextBox 11">
            <a:extLst>
              <a:ext uri="{FF2B5EF4-FFF2-40B4-BE49-F238E27FC236}">
                <a16:creationId xmlns:a16="http://schemas.microsoft.com/office/drawing/2014/main" id="{E916F5CA-1081-B032-AFFB-924DFC93311A}"/>
              </a:ext>
            </a:extLst>
          </p:cNvPr>
          <p:cNvSpPr txBox="1"/>
          <p:nvPr/>
        </p:nvSpPr>
        <p:spPr>
          <a:xfrm>
            <a:off x="12449174" y="1390650"/>
            <a:ext cx="2397793" cy="4524315"/>
          </a:xfrm>
          <a:prstGeom prst="rect">
            <a:avLst/>
          </a:prstGeom>
          <a:solidFill>
            <a:srgbClr val="FFFF00"/>
          </a:solidFill>
        </p:spPr>
        <p:txBody>
          <a:bodyPr wrap="square" rtlCol="0">
            <a:spAutoFit/>
          </a:bodyPr>
          <a:lstStyle/>
          <a:p>
            <a:pPr algn="l"/>
            <a:r>
              <a:rPr lang="en-GB" sz="2400" dirty="0">
                <a:latin typeface="+mn-lt"/>
              </a:rPr>
              <a:t>These are text boxes add in your campaign information, the Vendor 1, 2, 3 should be replaced with the Media Channel’s in your report e.g. Meta, YouTube or Linear TV</a:t>
            </a:r>
          </a:p>
        </p:txBody>
      </p:sp>
    </p:spTree>
    <p:extLst>
      <p:ext uri="{BB962C8B-B14F-4D97-AF65-F5344CB8AC3E}">
        <p14:creationId xmlns:p14="http://schemas.microsoft.com/office/powerpoint/2010/main" val="6817837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6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1&quot;&gt;&lt;elem m_fUsage=&quot;5.21703100000000041803E+00&quot;&gt;&lt;m_msothmcolidx val=&quot;0&quot;/&gt;&lt;m_rgb r=&quot;00&quot; g=&quot;66&quot; b=&quot;B3&quot;/&gt;&lt;/elem&gt;&lt;elem m_fUsage=&quot;1.24104528353479448555E+00&quot;&gt;&lt;m_msothmcolidx val=&quot;0&quot;/&gt;&lt;m_rgb r=&quot;ED&quot; g=&quot;CF&quot; b=&quot;DA&quot;/&gt;&lt;/elem&gt;&lt;elem m_fUsage=&quot;9.98464388922900236700E-01&quot;&gt;&lt;m_msothmcolidx val=&quot;0&quot;/&gt;&lt;m_rgb r=&quot;CC&quot; g=&quot;E0&quot; b=&quot;F0&quot;/&gt;&lt;/elem&gt;&lt;elem m_fUsage=&quot;8.75741157575649520339E-01&quot;&gt;&lt;m_msothmcolidx val=&quot;0&quot;/&gt;&lt;m_rgb r=&quot;FF&quot; g=&quot;F4&quot; b=&quot;CD&quot;/&gt;&lt;/elem&gt;&lt;elem m_fUsage=&quot;2.71671289887568501165E-01&quot;&gt;&lt;m_msothmcolidx val=&quot;0&quot;/&gt;&lt;m_rgb r=&quot;99&quot; g=&quot;DD&quot; b=&quot;EB&quot;/&gt;&lt;/elem&gt;&lt;elem m_fUsage=&quot;2.65248907215026974438E-01&quot;&gt;&lt;m_msothmcolidx val=&quot;0&quot;/&gt;&lt;m_rgb r=&quot;D6&quot; g=&quot;EA&quot; b=&quot;B1&quot;/&gt;&lt;/elem&gt;&lt;elem m_fUsage=&quot;2.44504160898811662150E-01&quot;&gt;&lt;m_msothmcolidx val=&quot;0&quot;/&gt;&lt;m_rgb r=&quot;F2&quot; g=&quot;D9&quot; b=&quot;7A&quot;/&gt;&lt;/elem&gt;&lt;elem m_fUsage=&quot;1.89170276474781406950E-01&quot;&gt;&lt;m_msothmcolidx val=&quot;0&quot;/&gt;&lt;m_rgb r=&quot;FE&quot; g=&quot;DF&quot; b=&quot;7F&quot;/&gt;&lt;/elem&gt;&lt;elem m_fUsage=&quot;1.17918485524567157041E-01&quot;&gt;&lt;m_msothmcolidx val=&quot;0&quot;/&gt;&lt;m_rgb r=&quot;C3&quot; g=&quot;CE&quot; b=&quot;F9&quot;/&gt;&lt;/elem&gt;&lt;elem m_fUsage=&quot;9.96026377135546536756E-02&quot;&gt;&lt;m_msothmcolidx val=&quot;0&quot;/&gt;&lt;m_rgb r=&quot;E3&quot; g=&quot;C6&quot; b=&quot;FC&quot;/&gt;&lt;/elem&gt;&lt;elem m_fUsage=&quot;6.46108188922667886489E-02&quot;&gt;&lt;m_msothmcolidx val=&quot;0&quot;/&gt;&lt;m_rgb r=&quot;92&quot; g=&quot;D0&quot; b=&quot;50&quot;/&gt;&lt;/elem&gt;&lt;elem m_fUsage=&quot;5.23347633027360994995E-02&quot;&gt;&lt;m_msothmcolidx val=&quot;0&quot;/&gt;&lt;m_rgb r=&quot;F6&quot; g=&quot;8F&quot; b=&quot;BA&quot;/&gt;&lt;/elem&gt;&lt;elem m_fUsage=&quot;4.71012869724624916312E-02&quot;&gt;&lt;m_msothmcolidx val=&quot;0&quot;/&gt;&lt;m_rgb r=&quot;8F&quot; g=&quot;99&quot; b=&quot;A6&quot;/&gt;&lt;/elem&gt;&lt;elem m_fUsage=&quot;3.43368382029251573151E-02&quot;&gt;&lt;m_msothmcolidx val=&quot;0&quot;/&gt;&lt;m_rgb r=&quot;C3&quot; g=&quot;DA&quot; b=&quot;FA&quot;/&gt;&lt;/elem&gt;&lt;elem m_fUsage=&quot;3.09031543826326429714E-02&quot;&gt;&lt;m_msothmcolidx val=&quot;0&quot;/&gt;&lt;m_rgb r=&quot;FD&quot; g=&quot;BF&quot; b=&quot;EC&quot;/&gt;&lt;/elem&gt;&lt;elem m_fUsage=&quot;2.50315550499324440681E-02&quot;&gt;&lt;m_msothmcolidx val=&quot;0&quot;/&gt;&lt;m_rgb r=&quot;F4&quot; g=&quot;E6&quot; b=&quot;FE&quot;/&gt;&lt;/elem&gt;&lt;elem m_fUsage=&quot;2.25283995449391989674E-02&quot;&gt;&lt;m_msothmcolidx val=&quot;0&quot;/&gt;&lt;m_rgb r=&quot;F1&quot; g=&quot;E8&quot; b=&quot;FC&quot;/&gt;&lt;/elem&gt;&lt;elem m_fUsage=&quot;2.02755595904452780298E-02&quot;&gt;&lt;m_msothmcolidx val=&quot;0&quot;/&gt;&lt;m_rgb r=&quot;F5&quot; g=&quot;E7&quot; b=&quot;FC&quot;/&gt;&lt;/elem&gt;&lt;elem m_fUsage=&quot;1.82480036314007498799E-02&quot;&gt;&lt;m_msothmcolidx val=&quot;0&quot;/&gt;&lt;m_rgb r=&quot;FC&quot; g=&quot;E7&quot; b=&quot;F9&quot;/&gt;&lt;/elem&gt;&lt;elem m_fUsage=&quot;1.64232032682606748919E-02&quot;&gt;&lt;m_msothmcolidx val=&quot;0&quot;/&gt;&lt;m_rgb r=&quot;F8&quot; g=&quot;FB&quot; b=&quot;D2&quot;/&gt;&lt;/elem&gt;&lt;elem m_fUsage=&quot;1.47808829414346077497E-02&quot;&gt;&lt;m_msothmcolidx val=&quot;0&quot;/&gt;&lt;m_rgb r=&quot;F2&quot; g=&quot;F1&quot; b=&quot;DC&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fImUqaKEimdbV5EQaSoC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SdRDtVTqAI6NssPAhyVEH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9mfTgdNVb8n1I5XIVLc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VrarGmz8gPwA0qVSkfB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Ku_EFw8minNikqDbMcU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vkoehoKJ4stKoK911_I2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xakmoIVG8gYovskNvp60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ZrAiV6b3ZVoADAQC3Yu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d7dgz2HzowvSs2gmhg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5A_QfRLBT9QTsXH5oZak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9S4.6NhEV_eLWrcsHj7m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sjzeXpF.0Zx2NPJt6MWf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_AOayuSfcL4iPU5taVRh_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x5YDConkFpBd9k8acwWC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m7X14hP8H9CLkP6G8Dwk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i4t.jb8pLthOtEJSRdF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dIE9tbKK7i51zvNY9GN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Pa_9Gorj.q1CB62rHmI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Qnw3LHr6f_NHNqsK38Rh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Esl1lWvrmMrDiqpsCBa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fIQC_kFZ1qMVqpPwQz1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zVB8D1L9cQVQTNONOl0a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fImUqaKEimdbV5EQaSoC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kp6O2QFZp6IyFc0WJV35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ghaaz52xIcyGBldeoBC8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Ly3zHiSuiWxGJBck5Ia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kp6O2QFZp6IyFc0WJV35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bBBHH1hi5nZzuyuPHb6L5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fImUqaKEimdbV5EQaSoC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fImUqaKEimdbV5EQaSoC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Q8CmK4hp2f.xfxulazSG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fImUqaKEimdbV5EQaSoC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_zXYd9_rIY1DZTuJ6j5Xd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wNCC_0cx1qkWiVBJhhOF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wbFPsx2YujHjC9TetuT.h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NKBH4UCueoOFShpol3Go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_qBAAr6q.Nq77f9qIJSGM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w4C0EzUgB._OK6b8p_YF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XBlkXBelMhmbgFY2God0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fImUqaKEimdbV5EQaSoC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_zXYd9_rIY1DZTuJ6j5Xd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qwNCC_0cx1qkWiVBJhhOF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wbFPsx2YujHjC9TetuT.h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NKBH4UCueoOFShpol3Go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_qBAAr6q.Nq77f9qIJSGM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w4C0EzUgB._OK6b8p_YF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fImUqaKEimdbV5EQaSoC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zyE1kkJ.2R7MnX18qB6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rAdC4X3Zz0PTx8pMwtcO3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q5MIzFn8Wae1LJgkec.s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o127aVxQkGUP0oYIpqdWj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Kqf_LRTmqnwxYDPppe9v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yw95PIgaHFkvrlJpqQfC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XBlkXBelMhmbgFY2God0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rigin Theme">
  <a:themeElements>
    <a:clrScheme name="Origin_colours">
      <a:dk1>
        <a:srgbClr val="1C3B51"/>
      </a:dk1>
      <a:lt1>
        <a:sysClr val="window" lastClr="FFFFFF"/>
      </a:lt1>
      <a:dk2>
        <a:srgbClr val="00ACCD"/>
      </a:dk2>
      <a:lt2>
        <a:srgbClr val="008C87"/>
      </a:lt2>
      <a:accent1>
        <a:srgbClr val="1C3B51"/>
      </a:accent1>
      <a:accent2>
        <a:srgbClr val="EE2A7B"/>
      </a:accent2>
      <a:accent3>
        <a:srgbClr val="A51048"/>
      </a:accent3>
      <a:accent4>
        <a:srgbClr val="F26522"/>
      </a:accent4>
      <a:accent5>
        <a:srgbClr val="FFCB05"/>
      </a:accent5>
      <a:accent6>
        <a:srgbClr val="9ACA3C"/>
      </a:accent6>
      <a:hlink>
        <a:srgbClr val="008C87"/>
      </a:hlink>
      <a:folHlink>
        <a:srgbClr val="00ACCD"/>
      </a:folHlink>
    </a:clrScheme>
    <a:fontScheme name="Origin_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200" dirty="0" err="1" smtClean="0">
            <a:solidFill>
              <a:schemeClr val="tx1"/>
            </a:solidFill>
            <a:latin typeface="+mn-lt"/>
          </a:defRPr>
        </a:defPPr>
      </a:lstStyle>
    </a:txDef>
  </a:objectDefaults>
  <a:extraClrSchemeLst/>
  <a:custClrLst>
    <a:custClr name="100% Slate">
      <a:srgbClr val="1C3B51"/>
    </a:custClr>
    <a:custClr name="100% Magenta">
      <a:srgbClr val="EE2A7B"/>
    </a:custClr>
    <a:custClr name="100% Plum">
      <a:srgbClr val="A51048"/>
    </a:custClr>
    <a:custClr name="100% Orange">
      <a:srgbClr val="F26522"/>
    </a:custClr>
    <a:custClr name="100% Yellow">
      <a:srgbClr val="FFCB05"/>
    </a:custClr>
    <a:custClr name="100% Lime">
      <a:srgbClr val="9ACA3C"/>
    </a:custClr>
    <a:custClr name="100% Green">
      <a:srgbClr val="008C87"/>
    </a:custClr>
    <a:custClr name="100% Aqua">
      <a:srgbClr val="00ACCD"/>
    </a:custClr>
    <a:custClr name="100% Blue">
      <a:srgbClr val="0066B3"/>
    </a:custClr>
    <a:custClr name="100% Purple">
      <a:srgbClr val="492860"/>
    </a:custClr>
    <a:custClr name="80% Slate">
      <a:srgbClr val="496173"/>
    </a:custClr>
    <a:custClr name="80% Magenta">
      <a:srgbClr val="F15595"/>
    </a:custClr>
    <a:custClr name="80% Plum">
      <a:srgbClr val="B6406C"/>
    </a:custClr>
    <a:custClr name="80% Orange">
      <a:srgbClr val="F4844D"/>
    </a:custClr>
    <a:custClr name="80% Yellow">
      <a:srgbClr val="FFD436"/>
    </a:custClr>
    <a:custClr name="80% Lime">
      <a:srgbClr val="ADD462"/>
    </a:custClr>
    <a:custClr name="80% Green">
      <a:srgbClr val="33A29E"/>
    </a:custClr>
    <a:custClr name="80% Aqua">
      <a:srgbClr val="33BCD6"/>
    </a:custClr>
    <a:custClr name="80% Blue">
      <a:srgbClr val="3385C2"/>
    </a:custClr>
    <a:custClr name="80% Purple">
      <a:srgbClr val="6D5380"/>
    </a:custClr>
    <a:custClr name="60% Slate">
      <a:srgbClr val="778996"/>
    </a:custClr>
    <a:custClr name="60% Magenta">
      <a:srgbClr val="F47FAF"/>
    </a:custClr>
    <a:custClr name="60% Plum">
      <a:srgbClr val="C87091"/>
    </a:custClr>
    <a:custClr name="60% Orange">
      <a:srgbClr val="F7A37A"/>
    </a:custClr>
    <a:custClr name="60% Yellow">
      <a:srgbClr val="FFDF68"/>
    </a:custClr>
    <a:custClr name="60% Lime">
      <a:srgbClr val="C2DF89"/>
    </a:custClr>
    <a:custClr name="60% Green">
      <a:srgbClr val="66B9B6"/>
    </a:custClr>
    <a:custClr name="60% Aqua">
      <a:srgbClr val="66CDE0"/>
    </a:custClr>
    <a:custClr name="60% Blue">
      <a:srgbClr val="66A3D1"/>
    </a:custClr>
    <a:custClr name="60% Purple">
      <a:srgbClr val="917EA0"/>
    </a:custClr>
    <a:custClr name="40% Slate">
      <a:srgbClr val="A4B0B9"/>
    </a:custClr>
    <a:custClr name="40% Magenta">
      <a:srgbClr val="F8AACA"/>
    </a:custClr>
    <a:custClr name="40% Plum">
      <a:srgbClr val="DB9FB5"/>
    </a:custClr>
    <a:custClr name="40% Orange">
      <a:srgbClr val="F9C1A6"/>
    </a:custClr>
    <a:custClr name="40% Yellow">
      <a:srgbClr val="FFEA9B"/>
    </a:custClr>
    <a:custClr name="40% Lime">
      <a:srgbClr val="D6EAB1"/>
    </a:custClr>
    <a:custClr name="40% Green">
      <a:srgbClr val="99D1CF"/>
    </a:custClr>
    <a:custClr name="40% Aqua">
      <a:srgbClr val="99DDEB"/>
    </a:custClr>
    <a:custClr name="40% Blue">
      <a:srgbClr val="99C2E1"/>
    </a:custClr>
    <a:custClr name="40% Purple">
      <a:srgbClr val="B6A9BF"/>
    </a:custClr>
    <a:custClr name="20% Slate">
      <a:srgbClr val="D2D8DC"/>
    </a:custClr>
    <a:custClr name="20% Magenta">
      <a:srgbClr val="FBD4E4"/>
    </a:custClr>
    <a:custClr name="20% Plum">
      <a:srgbClr val="EDCFDA"/>
    </a:custClr>
    <a:custClr name="20% Orange">
      <a:srgbClr val="FCE0D3"/>
    </a:custClr>
    <a:custClr name="20% Yellow">
      <a:srgbClr val="FFF4CD"/>
    </a:custClr>
    <a:custClr name="20% Lime">
      <a:srgbClr val="EBF4D8"/>
    </a:custClr>
    <a:custClr name="20% Green">
      <a:srgbClr val="CCE8E7"/>
    </a:custClr>
    <a:custClr name="20% Aqua">
      <a:srgbClr val="CCEEF5"/>
    </a:custClr>
    <a:custClr name="20% Blue">
      <a:srgbClr val="CCE0F0"/>
    </a:custClr>
    <a:custClr name="20% Purple">
      <a:srgbClr val="DAD4DF"/>
    </a:custClr>
  </a:custClrLst>
  <a:extLst>
    <a:ext uri="{05A4C25C-085E-4340-85A3-A5531E510DB2}">
      <thm15:themeFamily xmlns:thm15="http://schemas.microsoft.com/office/thememl/2012/main" name="Origin PPT Template V5" id="{C7BF5750-6255-2241-A295-C79064D2F41B}" vid="{D4ADDD8A-B073-8143-8CCF-23C4F95A93BD}"/>
    </a:ext>
  </a:extLst>
</a:theme>
</file>

<file path=ppt/theme/theme2.xml><?xml version="1.0" encoding="utf-8"?>
<a:theme xmlns:a="http://schemas.openxmlformats.org/drawingml/2006/main" name="1_Origin Theme">
  <a:themeElements>
    <a:clrScheme name="Origin_colours">
      <a:dk1>
        <a:srgbClr val="1C3B51"/>
      </a:dk1>
      <a:lt1>
        <a:sysClr val="window" lastClr="FFFFFF"/>
      </a:lt1>
      <a:dk2>
        <a:srgbClr val="00ACCD"/>
      </a:dk2>
      <a:lt2>
        <a:srgbClr val="008C87"/>
      </a:lt2>
      <a:accent1>
        <a:srgbClr val="1C3B51"/>
      </a:accent1>
      <a:accent2>
        <a:srgbClr val="EE2A7B"/>
      </a:accent2>
      <a:accent3>
        <a:srgbClr val="A51048"/>
      </a:accent3>
      <a:accent4>
        <a:srgbClr val="F26522"/>
      </a:accent4>
      <a:accent5>
        <a:srgbClr val="FFCB05"/>
      </a:accent5>
      <a:accent6>
        <a:srgbClr val="9ACA3C"/>
      </a:accent6>
      <a:hlink>
        <a:srgbClr val="008C87"/>
      </a:hlink>
      <a:folHlink>
        <a:srgbClr val="00ACCD"/>
      </a:folHlink>
    </a:clrScheme>
    <a:fontScheme name="Origin_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200" dirty="0" err="1" smtClean="0">
            <a:solidFill>
              <a:schemeClr val="tx1"/>
            </a:solidFill>
            <a:latin typeface="+mn-lt"/>
          </a:defRPr>
        </a:defPPr>
      </a:lstStyle>
    </a:txDef>
  </a:objectDefaults>
  <a:extraClrSchemeLst/>
  <a:custClrLst>
    <a:custClr name="100% Slate">
      <a:srgbClr val="1C3B51"/>
    </a:custClr>
    <a:custClr name="100% Magenta">
      <a:srgbClr val="EE2A7B"/>
    </a:custClr>
    <a:custClr name="100% Plum">
      <a:srgbClr val="A51048"/>
    </a:custClr>
    <a:custClr name="100% Orange">
      <a:srgbClr val="F26522"/>
    </a:custClr>
    <a:custClr name="100% Yellow">
      <a:srgbClr val="FFCB05"/>
    </a:custClr>
    <a:custClr name="100% Lime">
      <a:srgbClr val="9ACA3C"/>
    </a:custClr>
    <a:custClr name="100% Green">
      <a:srgbClr val="008C87"/>
    </a:custClr>
    <a:custClr name="100% Aqua">
      <a:srgbClr val="00ACCD"/>
    </a:custClr>
    <a:custClr name="100% Blue">
      <a:srgbClr val="0066B3"/>
    </a:custClr>
    <a:custClr name="100% Purple">
      <a:srgbClr val="492860"/>
    </a:custClr>
    <a:custClr name="80% Slate">
      <a:srgbClr val="496173"/>
    </a:custClr>
    <a:custClr name="80% Magenta">
      <a:srgbClr val="F15595"/>
    </a:custClr>
    <a:custClr name="80% Plum">
      <a:srgbClr val="B6406C"/>
    </a:custClr>
    <a:custClr name="80% Orange">
      <a:srgbClr val="F4844D"/>
    </a:custClr>
    <a:custClr name="80% Yellow">
      <a:srgbClr val="FFD436"/>
    </a:custClr>
    <a:custClr name="80% Lime">
      <a:srgbClr val="ADD462"/>
    </a:custClr>
    <a:custClr name="80% Green">
      <a:srgbClr val="33A29E"/>
    </a:custClr>
    <a:custClr name="80% Aqua">
      <a:srgbClr val="33BCD6"/>
    </a:custClr>
    <a:custClr name="80% Blue">
      <a:srgbClr val="3385C2"/>
    </a:custClr>
    <a:custClr name="80% Purple">
      <a:srgbClr val="6D5380"/>
    </a:custClr>
    <a:custClr name="60% Slate">
      <a:srgbClr val="778996"/>
    </a:custClr>
    <a:custClr name="60% Magenta">
      <a:srgbClr val="F47FAF"/>
    </a:custClr>
    <a:custClr name="60% Plum">
      <a:srgbClr val="C87091"/>
    </a:custClr>
    <a:custClr name="60% Orange">
      <a:srgbClr val="F7A37A"/>
    </a:custClr>
    <a:custClr name="60% Yellow">
      <a:srgbClr val="FFDF68"/>
    </a:custClr>
    <a:custClr name="60% Lime">
      <a:srgbClr val="C2DF89"/>
    </a:custClr>
    <a:custClr name="60% Green">
      <a:srgbClr val="66B9B6"/>
    </a:custClr>
    <a:custClr name="60% Aqua">
      <a:srgbClr val="66CDE0"/>
    </a:custClr>
    <a:custClr name="60% Blue">
      <a:srgbClr val="66A3D1"/>
    </a:custClr>
    <a:custClr name="60% Purple">
      <a:srgbClr val="917EA0"/>
    </a:custClr>
    <a:custClr name="40% Slate">
      <a:srgbClr val="A4B0B9"/>
    </a:custClr>
    <a:custClr name="40% Magenta">
      <a:srgbClr val="F8AACA"/>
    </a:custClr>
    <a:custClr name="40% Plum">
      <a:srgbClr val="DB9FB5"/>
    </a:custClr>
    <a:custClr name="40% Orange">
      <a:srgbClr val="F9C1A6"/>
    </a:custClr>
    <a:custClr name="40% Yellow">
      <a:srgbClr val="FFEA9B"/>
    </a:custClr>
    <a:custClr name="40% Lime">
      <a:srgbClr val="D6EAB1"/>
    </a:custClr>
    <a:custClr name="40% Green">
      <a:srgbClr val="99D1CF"/>
    </a:custClr>
    <a:custClr name="40% Aqua">
      <a:srgbClr val="99DDEB"/>
    </a:custClr>
    <a:custClr name="40% Blue">
      <a:srgbClr val="99C2E1"/>
    </a:custClr>
    <a:custClr name="40% Purple">
      <a:srgbClr val="B6A9BF"/>
    </a:custClr>
    <a:custClr name="20% Slate">
      <a:srgbClr val="D2D8DC"/>
    </a:custClr>
    <a:custClr name="20% Magenta">
      <a:srgbClr val="FBD4E4"/>
    </a:custClr>
    <a:custClr name="20% Plum">
      <a:srgbClr val="EDCFDA"/>
    </a:custClr>
    <a:custClr name="20% Orange">
      <a:srgbClr val="FCE0D3"/>
    </a:custClr>
    <a:custClr name="20% Yellow">
      <a:srgbClr val="FFF4CD"/>
    </a:custClr>
    <a:custClr name="20% Lime">
      <a:srgbClr val="EBF4D8"/>
    </a:custClr>
    <a:custClr name="20% Green">
      <a:srgbClr val="CCE8E7"/>
    </a:custClr>
    <a:custClr name="20% Aqua">
      <a:srgbClr val="CCEEF5"/>
    </a:custClr>
    <a:custClr name="20% Blue">
      <a:srgbClr val="CCE0F0"/>
    </a:custClr>
    <a:custClr name="20% Purple">
      <a:srgbClr val="DAD4DF"/>
    </a:custClr>
  </a:custClrLst>
  <a:extLst>
    <a:ext uri="{05A4C25C-085E-4340-85A3-A5531E510DB2}">
      <thm15:themeFamily xmlns:thm15="http://schemas.microsoft.com/office/thememl/2012/main" name="Origin PPT Template V5" id="{C7BF5750-6255-2241-A295-C79064D2F41B}" vid="{D4ADDD8A-B073-8143-8CCF-23C4F95A93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F6950167C5CE46A9A070662376A49C" ma:contentTypeVersion="18" ma:contentTypeDescription="Create a new document." ma:contentTypeScope="" ma:versionID="6294cb9377c9f32e2745a2c6599d523a">
  <xsd:schema xmlns:xsd="http://www.w3.org/2001/XMLSchema" xmlns:xs="http://www.w3.org/2001/XMLSchema" xmlns:p="http://schemas.microsoft.com/office/2006/metadata/properties" xmlns:ns2="0fbd0a86-c451-44ae-93e4-685555ecba8d" xmlns:ns3="2c51c951-45f4-46b9-b5ab-787c234be6cd" targetNamespace="http://schemas.microsoft.com/office/2006/metadata/properties" ma:root="true" ma:fieldsID="57fb1fed32804c5145c0e4a63fe96fb4" ns2:_="" ns3:_="">
    <xsd:import namespace="0fbd0a86-c451-44ae-93e4-685555ecba8d"/>
    <xsd:import namespace="2c51c951-45f4-46b9-b5ab-787c234be6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bd0a86-c451-44ae-93e4-685555ecba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714c7ce-8455-4837-b106-d9bc408f7d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51c951-45f4-46b9-b5ab-787c234be6c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3869a5b-691a-4c7f-b610-372eb508864d}" ma:internalName="TaxCatchAll" ma:showField="CatchAllData" ma:web="2c51c951-45f4-46b9-b5ab-787c234be6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bd0a86-c451-44ae-93e4-685555ecba8d">
      <Terms xmlns="http://schemas.microsoft.com/office/infopath/2007/PartnerControls"/>
    </lcf76f155ced4ddcb4097134ff3c332f>
    <TaxCatchAll xmlns="2c51c951-45f4-46b9-b5ab-787c234be6cd" xsi:nil="true"/>
  </documentManagement>
</p:properties>
</file>

<file path=customXml/itemProps1.xml><?xml version="1.0" encoding="utf-8"?>
<ds:datastoreItem xmlns:ds="http://schemas.openxmlformats.org/officeDocument/2006/customXml" ds:itemID="{54650331-C04B-47D9-8F7A-0ADBBD62DC75}">
  <ds:schemaRefs>
    <ds:schemaRef ds:uri="http://schemas.microsoft.com/sharepoint/v3/contenttype/forms"/>
  </ds:schemaRefs>
</ds:datastoreItem>
</file>

<file path=customXml/itemProps2.xml><?xml version="1.0" encoding="utf-8"?>
<ds:datastoreItem xmlns:ds="http://schemas.openxmlformats.org/officeDocument/2006/customXml" ds:itemID="{6FA908F2-685A-40FB-BCE2-B86781B4C7DE}">
  <ds:schemaRefs>
    <ds:schemaRef ds:uri="0fbd0a86-c451-44ae-93e4-685555ecba8d"/>
    <ds:schemaRef ds:uri="2c51c951-45f4-46b9-b5ab-787c234be6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E8C319-BB78-4D96-8422-88675789106C}">
  <ds:schemaRefs>
    <ds:schemaRef ds:uri="2c51c951-45f4-46b9-b5ab-787c234be6cd"/>
    <ds:schemaRef ds:uri="http://schemas.microsoft.com/office/2006/documentManagement/types"/>
    <ds:schemaRef ds:uri="http://purl.org/dc/elements/1.1/"/>
    <ds:schemaRef ds:uri="http://schemas.microsoft.com/office/2006/metadata/properties"/>
    <ds:schemaRef ds:uri="0fbd0a86-c451-44ae-93e4-685555ecba8d"/>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172</TotalTime>
  <Words>3021</Words>
  <Application>Microsoft Macintosh PowerPoint</Application>
  <PresentationFormat>Widescreen</PresentationFormat>
  <Paragraphs>325</Paragraphs>
  <Slides>25</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Aptos</vt:lpstr>
      <vt:lpstr>Arial</vt:lpstr>
      <vt:lpstr>Arial,Sans-Serif</vt:lpstr>
      <vt:lpstr>Segoe UI</vt:lpstr>
      <vt:lpstr>Segoe UI Semibold</vt:lpstr>
      <vt:lpstr>Origin Theme</vt:lpstr>
      <vt:lpstr>1_Origin Theme</vt:lpstr>
      <vt:lpstr>think-cell Slide</vt:lpstr>
      <vt:lpstr>The UK Cross-Media  Measurement Platform</vt:lpstr>
      <vt:lpstr>Welcome to Origin</vt:lpstr>
      <vt:lpstr>PowerPoint Presentation</vt:lpstr>
      <vt:lpstr>3 use cases from the Origin Data</vt:lpstr>
      <vt:lpstr>Glossary of key Terms to help you with your reports and analysis</vt:lpstr>
      <vt:lpstr>Glossary of key Terms to help you with your reports and analysis</vt:lpstr>
      <vt:lpstr>3 use cases from the Origin Data</vt:lpstr>
      <vt:lpstr>Planning in isolation – we know in this campaign example, a minimum of 31m adults were reached (Vendor 1 delivery in isolation)</vt:lpstr>
      <vt:lpstr>But we don‘t know how many in total - we know this figure of 49.7m includes duplication across the platforms, so how many adults did we reach with the campaign in total?</vt:lpstr>
      <vt:lpstr>Origin enables you to see your Total Campaign Delivery - Reach and Frequency for the first time. Your campaign reached 40.1m (69%) individuals @ 4.64 OTS vs. All Adults</vt:lpstr>
      <vt:lpstr>Origin can tell us which channel delivered the greatest unique reach (i.e. Individuals that were not reached via any other platform) If you overlay cost you can see which channels are delivering most cost efficient unique reach</vt:lpstr>
      <vt:lpstr>Of all those individuals that saw your campaign at least once (the Total Net Campaign Reach) Origin then measures the cross-over of vendors on your plan​</vt:lpstr>
      <vt:lpstr>And therefore, we know that 9.0m saw your ad on two or more of the vendors – the cross-over (22% of the Total Net Campaign Delivery)</vt:lpstr>
      <vt:lpstr>Having all of this knowledge can start to help you reconstruct the campaign based on the most important parameters  (e.g. just unique reach, or cost per unique reach)</vt:lpstr>
      <vt:lpstr>Origin helps users frame the questions around campaign performance</vt:lpstr>
      <vt:lpstr>3 use cases from the Origin Data</vt:lpstr>
      <vt:lpstr>We can chart the total net campaign 1+ cover build over the campaign period  </vt:lpstr>
      <vt:lpstr>As well as the reach across the different frequency levels</vt:lpstr>
      <vt:lpstr>Origin helps users frame the questions around campaign frequency and cover build</vt:lpstr>
      <vt:lpstr>3 use cases from the Origin Data</vt:lpstr>
      <vt:lpstr>Origin allows you to filter your data in 3 ways</vt:lpstr>
      <vt:lpstr>Gap analysis: 81.2% of the total audience viewed the campaign to the end across Vendor 3 and Vendor 1 by Week 11</vt:lpstr>
      <vt:lpstr>90% of the Vendor 1 audience viewed the advert to the end by Week 11, compared to 70% for Vendor 3</vt:lpstr>
      <vt:lpstr>Origin helps users frame the questions around the completion rates of your campaign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Alam, Nuzhah</dc:creator>
  <cp:lastModifiedBy>Martin Lawson</cp:lastModifiedBy>
  <cp:revision>3</cp:revision>
  <dcterms:created xsi:type="dcterms:W3CDTF">2025-02-18T14:36:11Z</dcterms:created>
  <dcterms:modified xsi:type="dcterms:W3CDTF">2025-07-01T15:29:06Z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0x010100D7F6950167C5CE46A9A070662376A49C</vt:lpwstr>
  </property>
  <property fmtid="{D5CDD505-2E9C-101B-9397-08002B2CF9AE}" pid="3" name="MediaServiceImageTags">
    <vt:lpwstr/>
  </property>
</Properties>
</file>